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8" r:id="rId3"/>
    <p:sldId id="257" r:id="rId4"/>
    <p:sldId id="258" r:id="rId5"/>
    <p:sldId id="262" r:id="rId6"/>
    <p:sldId id="265" r:id="rId7"/>
    <p:sldId id="260" r:id="rId8"/>
    <p:sldId id="264" r:id="rId9"/>
    <p:sldId id="263" r:id="rId10"/>
    <p:sldId id="267" r:id="rId11"/>
    <p:sldId id="266" r:id="rId12"/>
    <p:sldId id="269"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FC61793-4588-49EF-B132-9A90EBAE2FB8}">
          <p14:sldIdLst>
            <p14:sldId id="256"/>
            <p14:sldId id="268"/>
          </p14:sldIdLst>
        </p14:section>
        <p14:section name="Untitled Section" id="{9AE7026E-10E7-4E84-8DFE-E61D9CB314BB}">
          <p14:sldIdLst>
            <p14:sldId id="257"/>
            <p14:sldId id="258"/>
            <p14:sldId id="262"/>
            <p14:sldId id="265"/>
            <p14:sldId id="260"/>
            <p14:sldId id="264"/>
            <p14:sldId id="263"/>
            <p14:sldId id="267"/>
            <p14:sldId id="266"/>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26" autoAdjust="0"/>
    <p:restoredTop sz="69120" autoAdjust="0"/>
  </p:normalViewPr>
  <p:slideViewPr>
    <p:cSldViewPr snapToGrid="0">
      <p:cViewPr>
        <p:scale>
          <a:sx n="50" d="100"/>
          <a:sy n="50" d="100"/>
        </p:scale>
        <p:origin x="1500" y="78"/>
      </p:cViewPr>
      <p:guideLst/>
    </p:cSldViewPr>
  </p:slideViewPr>
  <p:notesTextViewPr>
    <p:cViewPr>
      <p:scale>
        <a:sx n="100" d="100"/>
        <a:sy n="100" d="100"/>
      </p:scale>
      <p:origin x="0" y="0"/>
    </p:cViewPr>
  </p:notesTextViewPr>
  <p:notesViewPr>
    <p:cSldViewPr snapToGrid="0">
      <p:cViewPr varScale="1">
        <p:scale>
          <a:sx n="57" d="100"/>
          <a:sy n="57" d="100"/>
        </p:scale>
        <p:origin x="2808"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CEEFC5-1A2B-4E1A-8DA8-614EDCBF140F}" type="datetimeFigureOut">
              <a:rPr lang="en-GB" smtClean="0"/>
              <a:t>2020-03-02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064D0A-5EB9-4FF5-9FFF-46DBF3F3A55A}" type="slidenum">
              <a:rPr lang="en-GB" smtClean="0"/>
              <a:t>‹#›</a:t>
            </a:fld>
            <a:endParaRPr lang="en-GB"/>
          </a:p>
        </p:txBody>
      </p:sp>
    </p:spTree>
    <p:extLst>
      <p:ext uri="{BB962C8B-B14F-4D97-AF65-F5344CB8AC3E}">
        <p14:creationId xmlns:p14="http://schemas.microsoft.com/office/powerpoint/2010/main" val="3827741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8064D0A-5EB9-4FF5-9FFF-46DBF3F3A55A}" type="slidenum">
              <a:rPr lang="en-GB" smtClean="0"/>
              <a:t>1</a:t>
            </a:fld>
            <a:endParaRPr lang="en-GB"/>
          </a:p>
        </p:txBody>
      </p:sp>
    </p:spTree>
    <p:extLst>
      <p:ext uri="{BB962C8B-B14F-4D97-AF65-F5344CB8AC3E}">
        <p14:creationId xmlns:p14="http://schemas.microsoft.com/office/powerpoint/2010/main" val="3283407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When studying about some of the challenges which correctional</a:t>
            </a:r>
            <a:r>
              <a:rPr lang="en-GB" baseline="0" dirty="0" smtClean="0"/>
              <a:t> administrators encounter while</a:t>
            </a:r>
            <a:r>
              <a:rPr lang="en-GB" dirty="0" smtClean="0"/>
              <a:t> providing support for prisoners with intellectual</a:t>
            </a:r>
            <a:r>
              <a:rPr lang="en-GB" baseline="0" dirty="0" smtClean="0"/>
              <a:t> disabilities, researchers have found that the programs are time consuming and are not resourced adequately. It is often the case that it conflicts with performance targets, for example, adapted programmes (for people with intellectual disabilities) take longer and are more complex to run and therefore make it even more harder to achieve targets. The key issue is getting everyone assessed adequately so that we can manage them appropriately all the way through sentence and after release. </a:t>
            </a:r>
            <a:endParaRPr lang="en-GB" dirty="0"/>
          </a:p>
        </p:txBody>
      </p:sp>
      <p:sp>
        <p:nvSpPr>
          <p:cNvPr id="4" name="Slide Number Placeholder 3"/>
          <p:cNvSpPr>
            <a:spLocks noGrp="1"/>
          </p:cNvSpPr>
          <p:nvPr>
            <p:ph type="sldNum" sz="quarter" idx="10"/>
          </p:nvPr>
        </p:nvSpPr>
        <p:spPr/>
        <p:txBody>
          <a:bodyPr/>
          <a:lstStyle/>
          <a:p>
            <a:fld id="{58064D0A-5EB9-4FF5-9FFF-46DBF3F3A55A}" type="slidenum">
              <a:rPr lang="en-GB" smtClean="0"/>
              <a:t>2</a:t>
            </a:fld>
            <a:endParaRPr lang="en-GB"/>
          </a:p>
        </p:txBody>
      </p:sp>
    </p:spTree>
    <p:extLst>
      <p:ext uri="{BB962C8B-B14F-4D97-AF65-F5344CB8AC3E}">
        <p14:creationId xmlns:p14="http://schemas.microsoft.com/office/powerpoint/2010/main" val="915622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Studies have been conducted on the prevalence of inmates with intellectual disabilities and what they tell us is that: while an IQ of 70 doesn’t equate to a person having an intellectual disability, it does indicate strongly that some additional support, for example, in daily living and communication skills, are required. Similarly, prisoners with IQs of less than 80 are likely to experience difficulties in accessing key elements of the prison regime including conventional offending behaviour programmes. Prisoners with a very low IQ are also more likely to encounter other challenges while in prison, for example, being victimized and bullied. They simply don’t fit in with other inmates and are frightened to keep asking questions. Actually, a lack of understanding by officers on the landing means they usually get treated as being difficult or stupid and, therefore, may end up being placed in segregated units. </a:t>
            </a:r>
            <a:endParaRPr lang="en-GB" dirty="0"/>
          </a:p>
        </p:txBody>
      </p:sp>
      <p:sp>
        <p:nvSpPr>
          <p:cNvPr id="4" name="Slide Number Placeholder 3"/>
          <p:cNvSpPr>
            <a:spLocks noGrp="1"/>
          </p:cNvSpPr>
          <p:nvPr>
            <p:ph type="sldNum" sz="quarter" idx="10"/>
          </p:nvPr>
        </p:nvSpPr>
        <p:spPr/>
        <p:txBody>
          <a:bodyPr/>
          <a:lstStyle/>
          <a:p>
            <a:fld id="{58064D0A-5EB9-4FF5-9FFF-46DBF3F3A55A}" type="slidenum">
              <a:rPr lang="en-GB" smtClean="0"/>
              <a:t>3</a:t>
            </a:fld>
            <a:endParaRPr lang="en-GB"/>
          </a:p>
        </p:txBody>
      </p:sp>
    </p:spTree>
    <p:extLst>
      <p:ext uri="{BB962C8B-B14F-4D97-AF65-F5344CB8AC3E}">
        <p14:creationId xmlns:p14="http://schemas.microsoft.com/office/powerpoint/2010/main" val="649615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a:t>
            </a:r>
            <a:r>
              <a:rPr lang="en-GB" baseline="0" dirty="0" smtClean="0"/>
              <a:t> some serious extent, inmates with ID face more challenges beyond being perceived as stupid. They have difficulties understanding their rights when read to them. This is a serious problem because if an inmate cannot understand his rights, then, it means that he is more likely to agree to everything that is said even if it is incorrect. They are also vulnerable to regress out of fear and are more likely to pretend and hide their disability. </a:t>
            </a:r>
            <a:endParaRPr lang="en-GB" dirty="0"/>
          </a:p>
        </p:txBody>
      </p:sp>
      <p:sp>
        <p:nvSpPr>
          <p:cNvPr id="4" name="Slide Number Placeholder 3"/>
          <p:cNvSpPr>
            <a:spLocks noGrp="1"/>
          </p:cNvSpPr>
          <p:nvPr>
            <p:ph type="sldNum" sz="quarter" idx="10"/>
          </p:nvPr>
        </p:nvSpPr>
        <p:spPr/>
        <p:txBody>
          <a:bodyPr/>
          <a:lstStyle/>
          <a:p>
            <a:fld id="{58064D0A-5EB9-4FF5-9FFF-46DBF3F3A55A}" type="slidenum">
              <a:rPr lang="en-GB" smtClean="0"/>
              <a:t>4</a:t>
            </a:fld>
            <a:endParaRPr lang="en-GB"/>
          </a:p>
        </p:txBody>
      </p:sp>
    </p:spTree>
    <p:extLst>
      <p:ext uri="{BB962C8B-B14F-4D97-AF65-F5344CB8AC3E}">
        <p14:creationId xmlns:p14="http://schemas.microsoft.com/office/powerpoint/2010/main" val="405415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a:t>
            </a:r>
            <a:r>
              <a:rPr lang="en-GB" baseline="0" dirty="0" smtClean="0"/>
              <a:t> most cases, inmates with intellectual disabilities are mishandled. Correctional authorities should screen each prisoner as soon as possible and if possible upon admission to a correctional facility to identify issues requiring immediate assessment or attention. However, due to a limited number of qualified professionals, most prisoners with intellectual disability go unidentified. This is a big challenge facing correctional administrators because without proper assessments, they are unable to address the need for immediate comprehensive assessment for such inmates. According to only a few inmates reported that they have participated in intellectual disability treatment programs since entering prisons and the most common reasons for that include budgetary constraints (71%), frequent movement of prisoners (12%), and legislative barriers (2%). </a:t>
            </a:r>
          </a:p>
          <a:p>
            <a:endParaRPr lang="en-GB" dirty="0" smtClean="0"/>
          </a:p>
          <a:p>
            <a:r>
              <a:rPr lang="en-GB" dirty="0" smtClean="0"/>
              <a:t>Budget cuts</a:t>
            </a:r>
            <a:r>
              <a:rPr lang="en-GB" baseline="0" dirty="0" smtClean="0"/>
              <a:t> to prison funds means unimplemented treatment programs and understaffing of professionals who would help inmates with intellectual disabilities through their treatment journey. In other words, due to budget constraints inmates with intellectual disabilities are not diverted to treatment programs because prisons do not have adequate resources or training.  Few inmates get the help and support they need despite the best efforts of prison efforts to help them. We need to give prisons enough funding to support treatment programs and a result many inmates with intellectual disabilities will be treated and will be really assisted in their pre and post-release. </a:t>
            </a:r>
          </a:p>
          <a:p>
            <a:endParaRPr lang="en-GB" baseline="0" dirty="0" smtClean="0"/>
          </a:p>
          <a:p>
            <a:r>
              <a:rPr lang="en-GB" baseline="0" dirty="0" smtClean="0"/>
              <a:t>Frequent movement of prisoners is a major contributing factor that challenges correctional administrators. Most inmates are likely to discontinue with their treatment especially if they are transferred from one correctional facility to the other. In addition to this, legislators have not invested more efforts in making sure that there are policies that support treatment programs for intellectually disabled inmates. </a:t>
            </a:r>
          </a:p>
          <a:p>
            <a:endParaRPr lang="en-GB" dirty="0"/>
          </a:p>
        </p:txBody>
      </p:sp>
      <p:sp>
        <p:nvSpPr>
          <p:cNvPr id="4" name="Slide Number Placeholder 3"/>
          <p:cNvSpPr>
            <a:spLocks noGrp="1"/>
          </p:cNvSpPr>
          <p:nvPr>
            <p:ph type="sldNum" sz="quarter" idx="10"/>
          </p:nvPr>
        </p:nvSpPr>
        <p:spPr/>
        <p:txBody>
          <a:bodyPr/>
          <a:lstStyle/>
          <a:p>
            <a:fld id="{58064D0A-5EB9-4FF5-9FFF-46DBF3F3A55A}" type="slidenum">
              <a:rPr lang="en-GB" smtClean="0"/>
              <a:t>5</a:t>
            </a:fld>
            <a:endParaRPr lang="en-GB"/>
          </a:p>
        </p:txBody>
      </p:sp>
    </p:spTree>
    <p:extLst>
      <p:ext uri="{BB962C8B-B14F-4D97-AF65-F5344CB8AC3E}">
        <p14:creationId xmlns:p14="http://schemas.microsoft.com/office/powerpoint/2010/main" val="937120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In their 2007 study, Susan Hayes and her colleagues shows that only 37% of jails have screening instruments for intellectual disabilities. In lieu of a standalone instrument, many correctional administrators rely on support personnel from a mental health agency who literally obtain and use questionnaires filled in during inmate booking to recognize those with special needs or intellectual disabilities. Thus, lack of screening instruments pose a big challenge to correctional administrators because they are unable to capture special indicators from those who manage to hide their disability and use those indicators to refer the inmates to the most appropriate agencies for treatment hence are only left with one option for relying on local social service agencies that offer support when needed. </a:t>
            </a:r>
            <a:endParaRPr lang="en-GB" dirty="0"/>
          </a:p>
        </p:txBody>
      </p:sp>
      <p:sp>
        <p:nvSpPr>
          <p:cNvPr id="4" name="Slide Number Placeholder 3"/>
          <p:cNvSpPr>
            <a:spLocks noGrp="1"/>
          </p:cNvSpPr>
          <p:nvPr>
            <p:ph type="sldNum" sz="quarter" idx="10"/>
          </p:nvPr>
        </p:nvSpPr>
        <p:spPr/>
        <p:txBody>
          <a:bodyPr/>
          <a:lstStyle/>
          <a:p>
            <a:fld id="{58064D0A-5EB9-4FF5-9FFF-46DBF3F3A55A}" type="slidenum">
              <a:rPr lang="en-GB" smtClean="0"/>
              <a:t>6</a:t>
            </a:fld>
            <a:endParaRPr lang="en-GB"/>
          </a:p>
        </p:txBody>
      </p:sp>
    </p:spTree>
    <p:extLst>
      <p:ext uri="{BB962C8B-B14F-4D97-AF65-F5344CB8AC3E}">
        <p14:creationId xmlns:p14="http://schemas.microsoft.com/office/powerpoint/2010/main" val="1485154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a:t>
            </a:r>
            <a:r>
              <a:rPr lang="en-GB" baseline="0" dirty="0" smtClean="0"/>
              <a:t> sentencing, inmates with intellectual disabilities tend to be overrepresented. Criminal Justice System does not offer terms for qualifying them for non-institutional programs. In fact, there is a general unwillingness among institutions to take responsibility for the ID population. There are several reasons for this: </a:t>
            </a:r>
          </a:p>
          <a:p>
            <a:pPr marL="171450" indent="-171450">
              <a:buFontTx/>
              <a:buChar char="-"/>
            </a:pPr>
            <a:r>
              <a:rPr lang="en-GB" baseline="0" dirty="0" smtClean="0"/>
              <a:t>Many correctional facilities do not have suitable programming for those with special needs, mental health facilities state that they cannot properly care for this population because they are not mentally ill. </a:t>
            </a:r>
          </a:p>
          <a:p>
            <a:pPr marL="171450" indent="-171450">
              <a:buFontTx/>
              <a:buChar char="-"/>
            </a:pPr>
            <a:r>
              <a:rPr lang="en-GB" baseline="0" dirty="0" smtClean="0"/>
              <a:t>Training schools and other facilities assert that they do not have the ability or the necessary resources to train individuals with ID and a criminal background</a:t>
            </a:r>
          </a:p>
          <a:p>
            <a:pPr marL="171450" indent="-171450">
              <a:buFontTx/>
              <a:buChar char="-"/>
            </a:pPr>
            <a:r>
              <a:rPr lang="en-GB" baseline="0" dirty="0" smtClean="0"/>
              <a:t>Lack of shared common knowledge, values, and perspective between agencies. For instance, while the criminal justice system stresses punishment and protection, social services agencies stress treatment and integration into the community.  However, even with this knowledge inmates with ID are overrepresented to an extent of not being helped seek appeals and post-conviction relief. It is a terrible situation to be for inmates with ID!</a:t>
            </a:r>
          </a:p>
          <a:p>
            <a:pPr marL="171450" indent="-171450">
              <a:buFontTx/>
              <a:buChar char="-"/>
            </a:pPr>
            <a:endParaRPr lang="en-GB" dirty="0"/>
          </a:p>
        </p:txBody>
      </p:sp>
      <p:sp>
        <p:nvSpPr>
          <p:cNvPr id="4" name="Slide Number Placeholder 3"/>
          <p:cNvSpPr>
            <a:spLocks noGrp="1"/>
          </p:cNvSpPr>
          <p:nvPr>
            <p:ph type="sldNum" sz="quarter" idx="10"/>
          </p:nvPr>
        </p:nvSpPr>
        <p:spPr/>
        <p:txBody>
          <a:bodyPr/>
          <a:lstStyle/>
          <a:p>
            <a:fld id="{58064D0A-5EB9-4FF5-9FFF-46DBF3F3A55A}" type="slidenum">
              <a:rPr lang="en-GB" smtClean="0"/>
              <a:t>7</a:t>
            </a:fld>
            <a:endParaRPr lang="en-GB"/>
          </a:p>
        </p:txBody>
      </p:sp>
    </p:spTree>
    <p:extLst>
      <p:ext uri="{BB962C8B-B14F-4D97-AF65-F5344CB8AC3E}">
        <p14:creationId xmlns:p14="http://schemas.microsoft.com/office/powerpoint/2010/main" val="4173387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Inmates</a:t>
            </a:r>
            <a:r>
              <a:rPr lang="en-GB" baseline="0" dirty="0" smtClean="0"/>
              <a:t> with intellectual disabilities find themselves in a disadvantaged position simply because they do not have the thinking capacity to adapt to new routines and learn regulations which are put in place in prisons. Therefore,  they always find themselves on the wrong side and in most cases do not participate in rehabilitation programs especially if their disability went unrecognized at the time of their admission. </a:t>
            </a:r>
            <a:endParaRPr lang="en-GB" dirty="0"/>
          </a:p>
        </p:txBody>
      </p:sp>
      <p:sp>
        <p:nvSpPr>
          <p:cNvPr id="4" name="Slide Number Placeholder 3"/>
          <p:cNvSpPr>
            <a:spLocks noGrp="1"/>
          </p:cNvSpPr>
          <p:nvPr>
            <p:ph type="sldNum" sz="quarter" idx="10"/>
          </p:nvPr>
        </p:nvSpPr>
        <p:spPr/>
        <p:txBody>
          <a:bodyPr/>
          <a:lstStyle/>
          <a:p>
            <a:fld id="{58064D0A-5EB9-4FF5-9FFF-46DBF3F3A55A}" type="slidenum">
              <a:rPr lang="en-GB" smtClean="0"/>
              <a:t>8</a:t>
            </a:fld>
            <a:endParaRPr lang="en-GB"/>
          </a:p>
        </p:txBody>
      </p:sp>
    </p:spTree>
    <p:extLst>
      <p:ext uri="{BB962C8B-B14F-4D97-AF65-F5344CB8AC3E}">
        <p14:creationId xmlns:p14="http://schemas.microsoft.com/office/powerpoint/2010/main" val="442608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Release from prison</a:t>
            </a:r>
            <a:r>
              <a:rPr lang="en-GB" baseline="0" dirty="0" smtClean="0"/>
              <a:t> without adequate preparation and lack of post-release support presents an additional challenge to prisoners’ intellectual disability. In many jurisdictions the cooperation between prison and civil health services is problematic, sometimes non-existent. Thus, the continuity of care, essential to the management and alleviation of problems associated with intellectual disabilities, becomes virtually impossible.  </a:t>
            </a:r>
          </a:p>
          <a:p>
            <a:endParaRPr lang="en-GB" baseline="0" dirty="0" smtClean="0"/>
          </a:p>
        </p:txBody>
      </p:sp>
      <p:sp>
        <p:nvSpPr>
          <p:cNvPr id="4" name="Slide Number Placeholder 3"/>
          <p:cNvSpPr>
            <a:spLocks noGrp="1"/>
          </p:cNvSpPr>
          <p:nvPr>
            <p:ph type="sldNum" sz="quarter" idx="10"/>
          </p:nvPr>
        </p:nvSpPr>
        <p:spPr/>
        <p:txBody>
          <a:bodyPr/>
          <a:lstStyle/>
          <a:p>
            <a:fld id="{58064D0A-5EB9-4FF5-9FFF-46DBF3F3A55A}" type="slidenum">
              <a:rPr lang="en-GB" smtClean="0"/>
              <a:t>9</a:t>
            </a:fld>
            <a:endParaRPr lang="en-GB"/>
          </a:p>
        </p:txBody>
      </p:sp>
    </p:spTree>
    <p:extLst>
      <p:ext uri="{BB962C8B-B14F-4D97-AF65-F5344CB8AC3E}">
        <p14:creationId xmlns:p14="http://schemas.microsoft.com/office/powerpoint/2010/main" val="3848745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Many offenders with ID come from poor backgrounds and will have been homeless and unemployed at the time of arrest. Thus, in addition to providing support to overcome the disability, most will have particular housing and employment support requirements. If such support is not provided on release, there is a high probability that they will re-offend. Getting a job is a big problem for inmates with intellectual disability. When coming out of jail most of them do not have any money and are more likely to have employers turn them down due to a bad reputation of being a criminal. Therefore, criminal justice should try to help such people get employment opportunities as well as a place to live. </a:t>
            </a:r>
            <a:endParaRPr lang="en-GB" dirty="0" smtClean="0"/>
          </a:p>
          <a:p>
            <a:endParaRPr lang="en-GB" dirty="0"/>
          </a:p>
        </p:txBody>
      </p:sp>
      <p:sp>
        <p:nvSpPr>
          <p:cNvPr id="4" name="Slide Number Placeholder 3"/>
          <p:cNvSpPr>
            <a:spLocks noGrp="1"/>
          </p:cNvSpPr>
          <p:nvPr>
            <p:ph type="sldNum" sz="quarter" idx="10"/>
          </p:nvPr>
        </p:nvSpPr>
        <p:spPr/>
        <p:txBody>
          <a:bodyPr/>
          <a:lstStyle/>
          <a:p>
            <a:fld id="{58064D0A-5EB9-4FF5-9FFF-46DBF3F3A55A}" type="slidenum">
              <a:rPr lang="en-GB" smtClean="0"/>
              <a:t>10</a:t>
            </a:fld>
            <a:endParaRPr lang="en-GB"/>
          </a:p>
        </p:txBody>
      </p:sp>
    </p:spTree>
    <p:extLst>
      <p:ext uri="{BB962C8B-B14F-4D97-AF65-F5344CB8AC3E}">
        <p14:creationId xmlns:p14="http://schemas.microsoft.com/office/powerpoint/2010/main" val="1806776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Research has shown that a majority of the offending</a:t>
            </a:r>
            <a:r>
              <a:rPr lang="en-GB" baseline="0" dirty="0" smtClean="0"/>
              <a:t> population with intellectual disability haven’t completed their basic education. Without doing this, they are less likely to escape the cycle of reoffending. Being able to access special education services while in prison may help offenders with ID</a:t>
            </a:r>
            <a:r>
              <a:rPr lang="en-GB" i="1" baseline="0" dirty="0" smtClean="0"/>
              <a:t> </a:t>
            </a:r>
            <a:r>
              <a:rPr lang="en-GB" i="0" baseline="0" dirty="0" smtClean="0"/>
              <a:t>to learn more skills and gain confidence to avoid criminal activities. Correctional administrators should help inmates with ID select eligibility categories on the basis of their unique needs. Actually, if there are programs for special education in prisons, then, these programs should be driven by eligibility categories just to make sure the inmates receive help they need most. </a:t>
            </a:r>
            <a:endParaRPr lang="en-GB" dirty="0"/>
          </a:p>
        </p:txBody>
      </p:sp>
      <p:sp>
        <p:nvSpPr>
          <p:cNvPr id="4" name="Slide Number Placeholder 3"/>
          <p:cNvSpPr>
            <a:spLocks noGrp="1"/>
          </p:cNvSpPr>
          <p:nvPr>
            <p:ph type="sldNum" sz="quarter" idx="10"/>
          </p:nvPr>
        </p:nvSpPr>
        <p:spPr/>
        <p:txBody>
          <a:bodyPr/>
          <a:lstStyle/>
          <a:p>
            <a:fld id="{58064D0A-5EB9-4FF5-9FFF-46DBF3F3A55A}" type="slidenum">
              <a:rPr lang="en-GB" smtClean="0"/>
              <a:t>11</a:t>
            </a:fld>
            <a:endParaRPr lang="en-GB"/>
          </a:p>
        </p:txBody>
      </p:sp>
    </p:spTree>
    <p:extLst>
      <p:ext uri="{BB962C8B-B14F-4D97-AF65-F5344CB8AC3E}">
        <p14:creationId xmlns:p14="http://schemas.microsoft.com/office/powerpoint/2010/main" val="3867823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Based on the</a:t>
            </a:r>
            <a:r>
              <a:rPr lang="en-GB" baseline="0" dirty="0" smtClean="0"/>
              <a:t> assessments, inmates with intellectual disabilities should be assigned and moved to the appropriate unit inside the available prison complexes if any. Education is an important part of the prison life. Inmates with ID and especially those who dropped out of school should be assisted in getting at least a vocational training. </a:t>
            </a:r>
            <a:endParaRPr lang="en-GB" dirty="0"/>
          </a:p>
        </p:txBody>
      </p:sp>
      <p:sp>
        <p:nvSpPr>
          <p:cNvPr id="4" name="Slide Number Placeholder 3"/>
          <p:cNvSpPr>
            <a:spLocks noGrp="1"/>
          </p:cNvSpPr>
          <p:nvPr>
            <p:ph type="sldNum" sz="quarter" idx="10"/>
          </p:nvPr>
        </p:nvSpPr>
        <p:spPr/>
        <p:txBody>
          <a:bodyPr/>
          <a:lstStyle/>
          <a:p>
            <a:fld id="{58064D0A-5EB9-4FF5-9FFF-46DBF3F3A55A}" type="slidenum">
              <a:rPr lang="en-GB" smtClean="0"/>
              <a:t>13</a:t>
            </a:fld>
            <a:endParaRPr lang="en-GB"/>
          </a:p>
        </p:txBody>
      </p:sp>
    </p:spTree>
    <p:extLst>
      <p:ext uri="{BB962C8B-B14F-4D97-AF65-F5344CB8AC3E}">
        <p14:creationId xmlns:p14="http://schemas.microsoft.com/office/powerpoint/2010/main" val="3973280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17D39D0-7B55-43C4-A7D4-50EE0E01AE80}" type="datetime1">
              <a:rPr lang="en-GB" smtClean="0"/>
              <a:t>2020-03-03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A21F20-46E0-4659-9239-38EA3765B70C}" type="slidenum">
              <a:rPr lang="en-GB" smtClean="0"/>
              <a:t>‹#›</a:t>
            </a:fld>
            <a:endParaRPr lang="en-GB" dirty="0"/>
          </a:p>
        </p:txBody>
      </p:sp>
    </p:spTree>
    <p:extLst>
      <p:ext uri="{BB962C8B-B14F-4D97-AF65-F5344CB8AC3E}">
        <p14:creationId xmlns:p14="http://schemas.microsoft.com/office/powerpoint/2010/main" val="128473959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512AF8-EC52-432B-BB08-C3126187A2FD}" type="datetime1">
              <a:rPr lang="en-GB" smtClean="0"/>
              <a:t>2020-03-03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A21F20-46E0-4659-9239-38EA3765B70C}" type="slidenum">
              <a:rPr lang="en-GB" smtClean="0"/>
              <a:t>‹#›</a:t>
            </a:fld>
            <a:endParaRPr lang="en-GB"/>
          </a:p>
        </p:txBody>
      </p:sp>
    </p:spTree>
    <p:extLst>
      <p:ext uri="{BB962C8B-B14F-4D97-AF65-F5344CB8AC3E}">
        <p14:creationId xmlns:p14="http://schemas.microsoft.com/office/powerpoint/2010/main" val="2152478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E9FB8B-DAEE-40B1-BE4B-2221E1BA2C65}" type="datetime1">
              <a:rPr lang="en-GB" smtClean="0"/>
              <a:t>2020-03-03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A21F20-46E0-4659-9239-38EA3765B70C}" type="slidenum">
              <a:rPr lang="en-GB" smtClean="0"/>
              <a:t>‹#›</a:t>
            </a:fld>
            <a:endParaRPr lang="en-GB"/>
          </a:p>
        </p:txBody>
      </p:sp>
    </p:spTree>
    <p:extLst>
      <p:ext uri="{BB962C8B-B14F-4D97-AF65-F5344CB8AC3E}">
        <p14:creationId xmlns:p14="http://schemas.microsoft.com/office/powerpoint/2010/main" val="4084669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B667128-07AA-47F1-BEC6-363021AA9D7E}" type="datetime1">
              <a:rPr lang="en-GB" smtClean="0"/>
              <a:t>2020-03-03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5A21F20-46E0-4659-9239-38EA3765B70C}" type="slidenum">
              <a:rPr lang="en-GB" smtClean="0"/>
              <a:t>‹#›</a:t>
            </a:fld>
            <a:endParaRPr lang="en-GB"/>
          </a:p>
        </p:txBody>
      </p:sp>
    </p:spTree>
    <p:extLst>
      <p:ext uri="{BB962C8B-B14F-4D97-AF65-F5344CB8AC3E}">
        <p14:creationId xmlns:p14="http://schemas.microsoft.com/office/powerpoint/2010/main" val="1844615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26C5E94-B7FE-4CDA-9D87-47D29C216CF1}" type="datetime1">
              <a:rPr lang="en-GB" smtClean="0"/>
              <a:t>2020-03-03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5A21F20-46E0-4659-9239-38EA3765B70C}" type="slidenum">
              <a:rPr lang="en-GB" smtClean="0"/>
              <a:t>‹#›</a:t>
            </a:fld>
            <a:endParaRPr lang="en-GB"/>
          </a:p>
        </p:txBody>
      </p:sp>
    </p:spTree>
    <p:extLst>
      <p:ext uri="{BB962C8B-B14F-4D97-AF65-F5344CB8AC3E}">
        <p14:creationId xmlns:p14="http://schemas.microsoft.com/office/powerpoint/2010/main" val="1287817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E67E509-7265-4489-B495-D18D7007F3D4}" type="datetime1">
              <a:rPr lang="en-GB" smtClean="0"/>
              <a:t>2020-03-03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5A21F20-46E0-4659-9239-38EA3765B70C}" type="slidenum">
              <a:rPr lang="en-GB" smtClean="0"/>
              <a:t>‹#›</a:t>
            </a:fld>
            <a:endParaRPr lang="en-GB"/>
          </a:p>
        </p:txBody>
      </p:sp>
    </p:spTree>
    <p:extLst>
      <p:ext uri="{BB962C8B-B14F-4D97-AF65-F5344CB8AC3E}">
        <p14:creationId xmlns:p14="http://schemas.microsoft.com/office/powerpoint/2010/main" val="532320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89B811-1098-4030-82E1-9618176856BA}" type="datetime1">
              <a:rPr lang="en-GB" smtClean="0"/>
              <a:t>2020-03-03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5A21F20-46E0-4659-9239-38EA3765B70C}" type="slidenum">
              <a:rPr lang="en-GB" smtClean="0"/>
              <a:t>‹#›</a:t>
            </a:fld>
            <a:endParaRPr lang="en-GB"/>
          </a:p>
        </p:txBody>
      </p:sp>
    </p:spTree>
    <p:extLst>
      <p:ext uri="{BB962C8B-B14F-4D97-AF65-F5344CB8AC3E}">
        <p14:creationId xmlns:p14="http://schemas.microsoft.com/office/powerpoint/2010/main" val="777985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3AE9E6-3F82-4E20-ADC9-3E21DD2CFA59}" type="datetime1">
              <a:rPr lang="en-GB" smtClean="0"/>
              <a:t>2020-03-03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5A21F20-46E0-4659-9239-38EA3765B70C}" type="slidenum">
              <a:rPr lang="en-GB" smtClean="0"/>
              <a:t>‹#›</a:t>
            </a:fld>
            <a:endParaRPr lang="en-GB"/>
          </a:p>
        </p:txBody>
      </p:sp>
    </p:spTree>
    <p:extLst>
      <p:ext uri="{BB962C8B-B14F-4D97-AF65-F5344CB8AC3E}">
        <p14:creationId xmlns:p14="http://schemas.microsoft.com/office/powerpoint/2010/main" val="2229279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D639D5-1CB7-4588-845F-AB4D253B8989}" type="datetime1">
              <a:rPr lang="en-GB" smtClean="0"/>
              <a:t>2020-03-03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5A21F20-46E0-4659-9239-38EA3765B70C}" type="slidenum">
              <a:rPr lang="en-GB" smtClean="0"/>
              <a:t>‹#›</a:t>
            </a:fld>
            <a:endParaRPr lang="en-GB"/>
          </a:p>
        </p:txBody>
      </p:sp>
    </p:spTree>
    <p:extLst>
      <p:ext uri="{BB962C8B-B14F-4D97-AF65-F5344CB8AC3E}">
        <p14:creationId xmlns:p14="http://schemas.microsoft.com/office/powerpoint/2010/main" val="1443404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2561355-BA39-4492-9F92-2DF2CDBD03C6}" type="datetime1">
              <a:rPr lang="en-GB" smtClean="0"/>
              <a:t>2020-03-03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A21F20-46E0-4659-9239-38EA3765B70C}" type="slidenum">
              <a:rPr lang="en-GB" smtClean="0"/>
              <a:t>‹#›</a:t>
            </a:fld>
            <a:endParaRPr lang="en-GB"/>
          </a:p>
        </p:txBody>
      </p:sp>
    </p:spTree>
    <p:extLst>
      <p:ext uri="{BB962C8B-B14F-4D97-AF65-F5344CB8AC3E}">
        <p14:creationId xmlns:p14="http://schemas.microsoft.com/office/powerpoint/2010/main" val="359103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F6E2A27-AE0B-4631-93E0-31DFA5F5AF70}" type="datetime1">
              <a:rPr lang="en-GB" smtClean="0"/>
              <a:t>2020-03-03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A21F20-46E0-4659-9239-38EA3765B70C}" type="slidenum">
              <a:rPr lang="en-GB" smtClean="0"/>
              <a:t>‹#›</a:t>
            </a:fld>
            <a:endParaRPr lang="en-GB"/>
          </a:p>
        </p:txBody>
      </p:sp>
    </p:spTree>
    <p:extLst>
      <p:ext uri="{BB962C8B-B14F-4D97-AF65-F5344CB8AC3E}">
        <p14:creationId xmlns:p14="http://schemas.microsoft.com/office/powerpoint/2010/main" val="2748418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7E7189-BA66-462C-B3DB-185C536CE020}" type="datetime1">
              <a:rPr lang="en-GB" smtClean="0"/>
              <a:t>2020-03-03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A21F20-46E0-4659-9239-38EA3765B70C}" type="slidenum">
              <a:rPr lang="en-GB" smtClean="0"/>
              <a:t>‹#›</a:t>
            </a:fld>
            <a:endParaRPr lang="en-GB"/>
          </a:p>
        </p:txBody>
      </p:sp>
    </p:spTree>
    <p:extLst>
      <p:ext uri="{BB962C8B-B14F-4D97-AF65-F5344CB8AC3E}">
        <p14:creationId xmlns:p14="http://schemas.microsoft.com/office/powerpoint/2010/main" val="286477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707014"/>
            <a:ext cx="12192000" cy="1685494"/>
          </a:xfrm>
          <a:solidFill>
            <a:schemeClr val="accent5">
              <a:lumMod val="60000"/>
              <a:lumOff val="40000"/>
            </a:schemeClr>
          </a:solidFill>
          <a:ln>
            <a:noFill/>
          </a:ln>
        </p:spPr>
        <p:txBody>
          <a:bodyPr>
            <a:normAutofit/>
          </a:bodyPr>
          <a:lstStyle/>
          <a:p>
            <a:pPr algn="l"/>
            <a:r>
              <a:rPr lang="en-US" sz="2800" b="1" dirty="0" smtClean="0"/>
              <a:t>Challenges Encountered by Correctional </a:t>
            </a:r>
            <a:r>
              <a:rPr lang="en-US" sz="2800" b="1" dirty="0"/>
              <a:t>A</a:t>
            </a:r>
            <a:r>
              <a:rPr lang="en-US" sz="2800" b="1" dirty="0" smtClean="0"/>
              <a:t>dministrators </a:t>
            </a:r>
            <a:r>
              <a:rPr lang="en-US" sz="2800" b="1" dirty="0"/>
              <a:t>in </a:t>
            </a:r>
            <a:r>
              <a:rPr lang="en-US" sz="2800" b="1" dirty="0" smtClean="0"/>
              <a:t>Providing </a:t>
            </a:r>
            <a:r>
              <a:rPr lang="en-US" sz="2800" b="1" dirty="0"/>
              <a:t>T</a:t>
            </a:r>
            <a:r>
              <a:rPr lang="en-US" sz="2800" b="1" dirty="0" smtClean="0"/>
              <a:t>reatment </a:t>
            </a:r>
            <a:r>
              <a:rPr lang="en-US" sz="2800" b="1" dirty="0"/>
              <a:t>for </a:t>
            </a:r>
            <a:r>
              <a:rPr lang="en-US" sz="2800" b="1" dirty="0" smtClean="0"/>
              <a:t>Inmates </a:t>
            </a:r>
            <a:r>
              <a:rPr lang="en-US" sz="2800" b="1" dirty="0"/>
              <a:t>with </a:t>
            </a:r>
            <a:r>
              <a:rPr lang="en-US" sz="2800" b="1" dirty="0" smtClean="0"/>
              <a:t>Intellectual </a:t>
            </a:r>
            <a:r>
              <a:rPr lang="en-US" sz="2800" b="1" dirty="0"/>
              <a:t>D</a:t>
            </a:r>
            <a:r>
              <a:rPr lang="en-US" sz="2800" b="1" dirty="0" smtClean="0"/>
              <a:t>isabilities </a:t>
            </a:r>
            <a:r>
              <a:rPr lang="en-US" sz="2800" b="1" dirty="0"/>
              <a:t>and how to </a:t>
            </a:r>
            <a:r>
              <a:rPr lang="en-US" sz="2800" b="1" dirty="0" smtClean="0"/>
              <a:t>Prepare </a:t>
            </a:r>
            <a:r>
              <a:rPr lang="en-US" sz="2800" b="1" dirty="0"/>
              <a:t>them for </a:t>
            </a:r>
            <a:r>
              <a:rPr lang="en-US" sz="2800" b="1" dirty="0" smtClean="0"/>
              <a:t>Release</a:t>
            </a:r>
            <a:r>
              <a:rPr lang="en-US" sz="2800" dirty="0"/>
              <a:t>. </a:t>
            </a:r>
            <a:r>
              <a:rPr lang="en-GB" sz="2800" dirty="0"/>
              <a:t/>
            </a:r>
            <a:br>
              <a:rPr lang="en-GB" sz="2800" dirty="0"/>
            </a:br>
            <a:r>
              <a:rPr lang="en-US" sz="2800" dirty="0"/>
              <a:t> </a:t>
            </a:r>
            <a:endParaRPr lang="en-GB" sz="28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1" y="114300"/>
            <a:ext cx="12001500" cy="4555392"/>
          </a:xfrm>
          <a:prstGeom prst="rect">
            <a:avLst/>
          </a:prstGeom>
        </p:spPr>
      </p:pic>
      <p:grpSp>
        <p:nvGrpSpPr>
          <p:cNvPr id="8" name="Group 7"/>
          <p:cNvGrpSpPr/>
          <p:nvPr/>
        </p:nvGrpSpPr>
        <p:grpSpPr>
          <a:xfrm>
            <a:off x="0" y="6392507"/>
            <a:ext cx="12192000" cy="465493"/>
            <a:chOff x="0" y="6392507"/>
            <a:chExt cx="12192000" cy="465493"/>
          </a:xfrm>
        </p:grpSpPr>
        <p:cxnSp>
          <p:nvCxnSpPr>
            <p:cNvPr id="7" name="Straight Connector 6"/>
            <p:cNvCxnSpPr/>
            <p:nvPr/>
          </p:nvCxnSpPr>
          <p:spPr>
            <a:xfrm>
              <a:off x="0" y="6392507"/>
              <a:ext cx="12192000" cy="0"/>
            </a:xfrm>
            <a:prstGeom prst="line">
              <a:avLst/>
            </a:prstGeom>
            <a:ln w="38100">
              <a:solidFill>
                <a:schemeClr val="accent2">
                  <a:lumMod val="50000"/>
                </a:schemeClr>
              </a:solidFill>
            </a:ln>
          </p:spPr>
          <p:style>
            <a:lnRef idx="2">
              <a:schemeClr val="dk1"/>
            </a:lnRef>
            <a:fillRef idx="0">
              <a:schemeClr val="dk1"/>
            </a:fillRef>
            <a:effectRef idx="1">
              <a:schemeClr val="dk1"/>
            </a:effectRef>
            <a:fontRef idx="minor">
              <a:schemeClr val="tx1"/>
            </a:fontRef>
          </p:style>
        </p:cxnSp>
        <p:sp>
          <p:nvSpPr>
            <p:cNvPr id="3" name="Rectangle 2"/>
            <p:cNvSpPr/>
            <p:nvPr/>
          </p:nvSpPr>
          <p:spPr>
            <a:xfrm>
              <a:off x="0" y="6429830"/>
              <a:ext cx="12192000" cy="42817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Slide Number Placeholder 8"/>
          <p:cNvSpPr>
            <a:spLocks noGrp="1"/>
          </p:cNvSpPr>
          <p:nvPr>
            <p:ph type="sldNum" sz="quarter" idx="12"/>
          </p:nvPr>
        </p:nvSpPr>
        <p:spPr>
          <a:xfrm>
            <a:off x="8610600" y="6429829"/>
            <a:ext cx="2743200" cy="365125"/>
          </a:xfrm>
        </p:spPr>
        <p:txBody>
          <a:bodyPr/>
          <a:lstStyle/>
          <a:p>
            <a:fld id="{B5A21F20-46E0-4659-9239-38EA3765B70C}" type="slidenum">
              <a:rPr lang="en-GB" sz="1800" smtClean="0">
                <a:solidFill>
                  <a:schemeClr val="bg1"/>
                </a:solidFill>
              </a:rPr>
              <a:t>1</a:t>
            </a:fld>
            <a:endParaRPr lang="en-GB" sz="1800" dirty="0">
              <a:solidFill>
                <a:schemeClr val="bg1"/>
              </a:solidFill>
            </a:endParaRPr>
          </a:p>
        </p:txBody>
      </p:sp>
    </p:spTree>
    <p:extLst>
      <p:ext uri="{BB962C8B-B14F-4D97-AF65-F5344CB8AC3E}">
        <p14:creationId xmlns:p14="http://schemas.microsoft.com/office/powerpoint/2010/main" val="9757263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325563"/>
          </a:xfrm>
          <a:solidFill>
            <a:schemeClr val="accent6">
              <a:lumMod val="20000"/>
              <a:lumOff val="80000"/>
            </a:schemeClr>
          </a:solidFill>
          <a:ln>
            <a:noFill/>
          </a:ln>
        </p:spPr>
        <p:txBody>
          <a:bodyPr/>
          <a:lstStyle/>
          <a:p>
            <a:r>
              <a:rPr lang="en-GB" b="1" dirty="0" smtClean="0">
                <a:solidFill>
                  <a:schemeClr val="accent4">
                    <a:lumMod val="75000"/>
                  </a:schemeClr>
                </a:solidFill>
                <a:latin typeface="Bodoni MT" panose="02070603080606020203" pitchFamily="18" charset="0"/>
              </a:rPr>
              <a:t>Introduction</a:t>
            </a:r>
            <a:endParaRPr lang="en-GB" b="1" dirty="0">
              <a:solidFill>
                <a:schemeClr val="accent4">
                  <a:lumMod val="75000"/>
                </a:schemeClr>
              </a:solidFill>
              <a:latin typeface="Bodoni MT" panose="02070603080606020203" pitchFamily="18" charset="0"/>
            </a:endParaRPr>
          </a:p>
        </p:txBody>
      </p:sp>
      <p:sp>
        <p:nvSpPr>
          <p:cNvPr id="3" name="Content Placeholder 2"/>
          <p:cNvSpPr>
            <a:spLocks noGrp="1"/>
          </p:cNvSpPr>
          <p:nvPr>
            <p:ph idx="1"/>
          </p:nvPr>
        </p:nvSpPr>
        <p:spPr/>
        <p:txBody>
          <a:bodyPr/>
          <a:lstStyle/>
          <a:p>
            <a:r>
              <a:rPr lang="en-GB" dirty="0" smtClean="0"/>
              <a:t>Individuals with intellectual disabilities caught up in the criminal justice system exacerbate a matter which has long troubled those who manage justice services. </a:t>
            </a:r>
          </a:p>
          <a:p>
            <a:endParaRPr lang="en-GB" dirty="0"/>
          </a:p>
          <a:p>
            <a:r>
              <a:rPr lang="en-GB" dirty="0" smtClean="0"/>
              <a:t>Support for inmates with ID is:</a:t>
            </a:r>
          </a:p>
          <a:p>
            <a:pPr lvl="1"/>
            <a:r>
              <a:rPr lang="en-GB" sz="2800" dirty="0" smtClean="0"/>
              <a:t>Time Consuming</a:t>
            </a:r>
          </a:p>
          <a:p>
            <a:pPr lvl="1"/>
            <a:r>
              <a:rPr lang="en-GB" sz="2800" dirty="0" smtClean="0"/>
              <a:t>Inadequately Resourced</a:t>
            </a:r>
          </a:p>
        </p:txBody>
      </p:sp>
      <p:grpSp>
        <p:nvGrpSpPr>
          <p:cNvPr id="4" name="Group 3"/>
          <p:cNvGrpSpPr/>
          <p:nvPr/>
        </p:nvGrpSpPr>
        <p:grpSpPr>
          <a:xfrm>
            <a:off x="0" y="6392507"/>
            <a:ext cx="12192000" cy="465493"/>
            <a:chOff x="0" y="6392507"/>
            <a:chExt cx="12192000" cy="465493"/>
          </a:xfrm>
        </p:grpSpPr>
        <p:cxnSp>
          <p:nvCxnSpPr>
            <p:cNvPr id="5" name="Straight Connector 4"/>
            <p:cNvCxnSpPr/>
            <p:nvPr/>
          </p:nvCxnSpPr>
          <p:spPr>
            <a:xfrm>
              <a:off x="0" y="6392507"/>
              <a:ext cx="12192000" cy="0"/>
            </a:xfrm>
            <a:prstGeom prst="line">
              <a:avLst/>
            </a:prstGeom>
            <a:ln w="38100">
              <a:solidFill>
                <a:schemeClr val="accent2">
                  <a:lumMod val="50000"/>
                </a:schemeClr>
              </a:solidFill>
            </a:ln>
          </p:spPr>
          <p:style>
            <a:lnRef idx="2">
              <a:schemeClr val="dk1"/>
            </a:lnRef>
            <a:fillRef idx="0">
              <a:schemeClr val="dk1"/>
            </a:fillRef>
            <a:effectRef idx="1">
              <a:schemeClr val="dk1"/>
            </a:effectRef>
            <a:fontRef idx="minor">
              <a:schemeClr val="tx1"/>
            </a:fontRef>
          </p:style>
        </p:cxnSp>
        <p:sp>
          <p:nvSpPr>
            <p:cNvPr id="6" name="Rectangle 5"/>
            <p:cNvSpPr/>
            <p:nvPr/>
          </p:nvSpPr>
          <p:spPr>
            <a:xfrm>
              <a:off x="0" y="6429830"/>
              <a:ext cx="12192000" cy="42817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Slide Number Placeholder 6"/>
          <p:cNvSpPr>
            <a:spLocks noGrp="1"/>
          </p:cNvSpPr>
          <p:nvPr>
            <p:ph type="sldNum" sz="quarter" idx="12"/>
          </p:nvPr>
        </p:nvSpPr>
        <p:spPr>
          <a:xfrm>
            <a:off x="8610600" y="6461352"/>
            <a:ext cx="2743200" cy="365125"/>
          </a:xfrm>
        </p:spPr>
        <p:txBody>
          <a:bodyPr/>
          <a:lstStyle/>
          <a:p>
            <a:fld id="{B5A21F20-46E0-4659-9239-38EA3765B70C}" type="slidenum">
              <a:rPr lang="en-GB" sz="1800" smtClean="0">
                <a:solidFill>
                  <a:schemeClr val="bg1"/>
                </a:solidFill>
              </a:rPr>
              <a:t>2</a:t>
            </a:fld>
            <a:endParaRPr lang="en-GB" sz="1800" dirty="0">
              <a:solidFill>
                <a:schemeClr val="bg1"/>
              </a:solidFill>
            </a:endParaRPr>
          </a:p>
        </p:txBody>
      </p:sp>
    </p:spTree>
    <p:extLst>
      <p:ext uri="{BB962C8B-B14F-4D97-AF65-F5344CB8AC3E}">
        <p14:creationId xmlns:p14="http://schemas.microsoft.com/office/powerpoint/2010/main" val="12149185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325563"/>
          </a:xfrm>
          <a:solidFill>
            <a:schemeClr val="accent6">
              <a:lumMod val="20000"/>
              <a:lumOff val="80000"/>
            </a:schemeClr>
          </a:solidFill>
          <a:ln>
            <a:noFill/>
          </a:ln>
        </p:spPr>
        <p:txBody>
          <a:bodyPr/>
          <a:lstStyle/>
          <a:p>
            <a:r>
              <a:rPr lang="en-GB" b="1" dirty="0" smtClean="0">
                <a:solidFill>
                  <a:schemeClr val="accent4">
                    <a:lumMod val="75000"/>
                  </a:schemeClr>
                </a:solidFill>
                <a:latin typeface="Bodoni MT" panose="02070603080606020203" pitchFamily="18" charset="0"/>
              </a:rPr>
              <a:t>Statistics</a:t>
            </a:r>
            <a:r>
              <a:rPr lang="en-GB" b="1" dirty="0" smtClean="0">
                <a:solidFill>
                  <a:schemeClr val="accent4">
                    <a:lumMod val="75000"/>
                  </a:schemeClr>
                </a:solidFill>
              </a:rPr>
              <a:t> </a:t>
            </a:r>
            <a:endParaRPr lang="en-GB" b="1" dirty="0">
              <a:solidFill>
                <a:schemeClr val="accent4">
                  <a:lumMod val="75000"/>
                </a:schemeClr>
              </a:solidFill>
            </a:endParaRPr>
          </a:p>
        </p:txBody>
      </p:sp>
      <p:sp>
        <p:nvSpPr>
          <p:cNvPr id="3" name="Content Placeholder 2"/>
          <p:cNvSpPr>
            <a:spLocks noGrp="1"/>
          </p:cNvSpPr>
          <p:nvPr>
            <p:ph idx="1"/>
          </p:nvPr>
        </p:nvSpPr>
        <p:spPr/>
        <p:txBody>
          <a:bodyPr>
            <a:normAutofit/>
          </a:bodyPr>
          <a:lstStyle/>
          <a:p>
            <a:r>
              <a:rPr lang="en-GB" dirty="0" smtClean="0"/>
              <a:t>Studies have shown that up to 7% of all UK prisoners have an IQ of less than 70 and 25% have an IQ less than 80 (Hayes et al, 2007).</a:t>
            </a:r>
          </a:p>
          <a:p>
            <a:r>
              <a:rPr lang="en-GB" dirty="0" smtClean="0"/>
              <a:t>The In </a:t>
            </a:r>
            <a:r>
              <a:rPr lang="en-GB" dirty="0" smtClean="0"/>
              <a:t>UK’s prison p</a:t>
            </a:r>
            <a:r>
              <a:rPr lang="en-GB" dirty="0" smtClean="0"/>
              <a:t>opulation prevalence for ID is 11% of remand and 5-7% of sentenced prisoners (Chaplin et al, 2017)</a:t>
            </a:r>
          </a:p>
          <a:p>
            <a:r>
              <a:rPr lang="en-GB" dirty="0" smtClean="0"/>
              <a:t>EVERY intellectually disabled prisoner in recent research stated he/she had been bullied in some form by other prisoners or staff</a:t>
            </a:r>
          </a:p>
          <a:p>
            <a:r>
              <a:rPr lang="en-GB" dirty="0"/>
              <a:t>Prisoners with intellectual disability are 3 times as likely to be placed in a segregation unit as other mainstream prisoners</a:t>
            </a:r>
          </a:p>
          <a:p>
            <a:pPr marL="0" indent="0">
              <a:buNone/>
            </a:pPr>
            <a:endParaRPr lang="en-GB" dirty="0" smtClean="0"/>
          </a:p>
        </p:txBody>
      </p:sp>
      <p:sp>
        <p:nvSpPr>
          <p:cNvPr id="4" name="Slide Number Placeholder 3"/>
          <p:cNvSpPr>
            <a:spLocks noGrp="1"/>
          </p:cNvSpPr>
          <p:nvPr>
            <p:ph type="sldNum" sz="quarter" idx="12"/>
          </p:nvPr>
        </p:nvSpPr>
        <p:spPr/>
        <p:txBody>
          <a:bodyPr/>
          <a:lstStyle/>
          <a:p>
            <a:fld id="{B5A21F20-46E0-4659-9239-38EA3765B70C}" type="slidenum">
              <a:rPr lang="en-GB" smtClean="0"/>
              <a:t>3</a:t>
            </a:fld>
            <a:endParaRPr lang="en-GB"/>
          </a:p>
        </p:txBody>
      </p:sp>
      <p:grpSp>
        <p:nvGrpSpPr>
          <p:cNvPr id="5" name="Group 4"/>
          <p:cNvGrpSpPr/>
          <p:nvPr/>
        </p:nvGrpSpPr>
        <p:grpSpPr>
          <a:xfrm>
            <a:off x="0" y="6392507"/>
            <a:ext cx="12192000" cy="465493"/>
            <a:chOff x="0" y="6392507"/>
            <a:chExt cx="12192000" cy="465493"/>
          </a:xfrm>
        </p:grpSpPr>
        <p:cxnSp>
          <p:nvCxnSpPr>
            <p:cNvPr id="6" name="Straight Connector 5"/>
            <p:cNvCxnSpPr/>
            <p:nvPr/>
          </p:nvCxnSpPr>
          <p:spPr>
            <a:xfrm>
              <a:off x="0" y="6392507"/>
              <a:ext cx="12192000" cy="0"/>
            </a:xfrm>
            <a:prstGeom prst="line">
              <a:avLst/>
            </a:prstGeom>
            <a:ln w="38100">
              <a:solidFill>
                <a:schemeClr val="accent2">
                  <a:lumMod val="50000"/>
                </a:schemeClr>
              </a:solidFill>
            </a:ln>
          </p:spPr>
          <p:style>
            <a:lnRef idx="2">
              <a:schemeClr val="dk1"/>
            </a:lnRef>
            <a:fillRef idx="0">
              <a:schemeClr val="dk1"/>
            </a:fillRef>
            <a:effectRef idx="1">
              <a:schemeClr val="dk1"/>
            </a:effectRef>
            <a:fontRef idx="minor">
              <a:schemeClr val="tx1"/>
            </a:fontRef>
          </p:style>
        </p:cxnSp>
        <p:sp>
          <p:nvSpPr>
            <p:cNvPr id="7" name="Rectangle 6"/>
            <p:cNvSpPr/>
            <p:nvPr/>
          </p:nvSpPr>
          <p:spPr>
            <a:xfrm>
              <a:off x="0" y="6429830"/>
              <a:ext cx="12192000" cy="42817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Slide Number Placeholder 8"/>
          <p:cNvSpPr txBox="1">
            <a:spLocks/>
          </p:cNvSpPr>
          <p:nvPr/>
        </p:nvSpPr>
        <p:spPr>
          <a:xfrm>
            <a:off x="8610600" y="642982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smtClean="0">
                <a:solidFill>
                  <a:schemeClr val="bg1"/>
                </a:solidFill>
              </a:rPr>
              <a:t>3</a:t>
            </a:r>
            <a:endParaRPr lang="en-GB" sz="1800" dirty="0">
              <a:solidFill>
                <a:schemeClr val="bg1"/>
              </a:solidFill>
            </a:endParaRPr>
          </a:p>
        </p:txBody>
      </p:sp>
    </p:spTree>
    <p:extLst>
      <p:ext uri="{BB962C8B-B14F-4D97-AF65-F5344CB8AC3E}">
        <p14:creationId xmlns:p14="http://schemas.microsoft.com/office/powerpoint/2010/main" val="5121025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325563"/>
          </a:xfrm>
          <a:solidFill>
            <a:schemeClr val="accent6">
              <a:lumMod val="20000"/>
              <a:lumOff val="80000"/>
            </a:schemeClr>
          </a:solidFill>
          <a:ln>
            <a:noFill/>
          </a:ln>
        </p:spPr>
        <p:txBody>
          <a:bodyPr/>
          <a:lstStyle/>
          <a:p>
            <a:r>
              <a:rPr lang="en-GB" b="1" dirty="0" smtClean="0">
                <a:solidFill>
                  <a:schemeClr val="accent4">
                    <a:lumMod val="75000"/>
                  </a:schemeClr>
                </a:solidFill>
                <a:latin typeface="Bodoni MT" panose="02070603080606020203" pitchFamily="18" charset="0"/>
              </a:rPr>
              <a:t>Problems Encountered by Inmates with ID</a:t>
            </a:r>
            <a:endParaRPr lang="en-GB" b="1" dirty="0">
              <a:solidFill>
                <a:schemeClr val="accent4">
                  <a:lumMod val="75000"/>
                </a:schemeClr>
              </a:solidFill>
              <a:latin typeface="Bodoni MT" panose="02070603080606020203" pitchFamily="18" charset="0"/>
            </a:endParaRPr>
          </a:p>
        </p:txBody>
      </p:sp>
      <p:sp>
        <p:nvSpPr>
          <p:cNvPr id="3" name="Content Placeholder 2"/>
          <p:cNvSpPr>
            <a:spLocks noGrp="1"/>
          </p:cNvSpPr>
          <p:nvPr>
            <p:ph idx="1"/>
          </p:nvPr>
        </p:nvSpPr>
        <p:spPr/>
        <p:txBody>
          <a:bodyPr/>
          <a:lstStyle/>
          <a:p>
            <a:r>
              <a:rPr lang="en-GB" dirty="0" smtClean="0"/>
              <a:t>May not understand rights as read to them</a:t>
            </a:r>
          </a:p>
          <a:p>
            <a:r>
              <a:rPr lang="en-GB" dirty="0" smtClean="0"/>
              <a:t>May seek to please authority figures so to say what they think they want to hear</a:t>
            </a:r>
          </a:p>
          <a:p>
            <a:r>
              <a:rPr lang="en-GB" dirty="0" smtClean="0"/>
              <a:t>Prone to regress out of fear</a:t>
            </a:r>
          </a:p>
          <a:p>
            <a:r>
              <a:rPr lang="en-GB" dirty="0" smtClean="0"/>
              <a:t>May hide their disability and, therefore, go unnoticed by counsel</a:t>
            </a:r>
          </a:p>
          <a:p>
            <a:r>
              <a:rPr lang="en-GB" dirty="0" smtClean="0"/>
              <a:t>Try to impersonate responses</a:t>
            </a:r>
            <a:endParaRPr lang="en-GB" dirty="0"/>
          </a:p>
        </p:txBody>
      </p:sp>
      <p:sp>
        <p:nvSpPr>
          <p:cNvPr id="4" name="Slide Number Placeholder 3"/>
          <p:cNvSpPr>
            <a:spLocks noGrp="1"/>
          </p:cNvSpPr>
          <p:nvPr>
            <p:ph type="sldNum" sz="quarter" idx="12"/>
          </p:nvPr>
        </p:nvSpPr>
        <p:spPr/>
        <p:txBody>
          <a:bodyPr/>
          <a:lstStyle/>
          <a:p>
            <a:fld id="{B5A21F20-46E0-4659-9239-38EA3765B70C}" type="slidenum">
              <a:rPr lang="en-GB" smtClean="0"/>
              <a:t>4</a:t>
            </a:fld>
            <a:endParaRPr lang="en-GB"/>
          </a:p>
        </p:txBody>
      </p:sp>
      <p:grpSp>
        <p:nvGrpSpPr>
          <p:cNvPr id="5" name="Group 4"/>
          <p:cNvGrpSpPr/>
          <p:nvPr/>
        </p:nvGrpSpPr>
        <p:grpSpPr>
          <a:xfrm>
            <a:off x="0" y="6392507"/>
            <a:ext cx="12192000" cy="465493"/>
            <a:chOff x="0" y="6392507"/>
            <a:chExt cx="12192000" cy="465493"/>
          </a:xfrm>
        </p:grpSpPr>
        <p:cxnSp>
          <p:nvCxnSpPr>
            <p:cNvPr id="6" name="Straight Connector 5"/>
            <p:cNvCxnSpPr/>
            <p:nvPr/>
          </p:nvCxnSpPr>
          <p:spPr>
            <a:xfrm>
              <a:off x="0" y="6392507"/>
              <a:ext cx="12192000" cy="0"/>
            </a:xfrm>
            <a:prstGeom prst="line">
              <a:avLst/>
            </a:prstGeom>
            <a:ln w="38100">
              <a:solidFill>
                <a:schemeClr val="accent2">
                  <a:lumMod val="50000"/>
                </a:schemeClr>
              </a:solidFill>
            </a:ln>
          </p:spPr>
          <p:style>
            <a:lnRef idx="2">
              <a:schemeClr val="dk1"/>
            </a:lnRef>
            <a:fillRef idx="0">
              <a:schemeClr val="dk1"/>
            </a:fillRef>
            <a:effectRef idx="1">
              <a:schemeClr val="dk1"/>
            </a:effectRef>
            <a:fontRef idx="minor">
              <a:schemeClr val="tx1"/>
            </a:fontRef>
          </p:style>
        </p:cxnSp>
        <p:sp>
          <p:nvSpPr>
            <p:cNvPr id="7" name="Rectangle 6"/>
            <p:cNvSpPr/>
            <p:nvPr/>
          </p:nvSpPr>
          <p:spPr>
            <a:xfrm>
              <a:off x="0" y="6429830"/>
              <a:ext cx="12192000" cy="42817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Slide Number Placeholder 8"/>
          <p:cNvSpPr txBox="1">
            <a:spLocks/>
          </p:cNvSpPr>
          <p:nvPr/>
        </p:nvSpPr>
        <p:spPr>
          <a:xfrm>
            <a:off x="8610600" y="642982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smtClean="0">
                <a:solidFill>
                  <a:schemeClr val="bg1"/>
                </a:solidFill>
              </a:rPr>
              <a:t>4</a:t>
            </a:r>
            <a:endParaRPr lang="en-GB" sz="1800" dirty="0">
              <a:solidFill>
                <a:schemeClr val="bg1"/>
              </a:solidFill>
            </a:endParaRPr>
          </a:p>
        </p:txBody>
      </p:sp>
    </p:spTree>
    <p:extLst>
      <p:ext uri="{BB962C8B-B14F-4D97-AF65-F5344CB8AC3E}">
        <p14:creationId xmlns:p14="http://schemas.microsoft.com/office/powerpoint/2010/main" val="24674821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325563"/>
          </a:xfrm>
          <a:solidFill>
            <a:schemeClr val="accent6">
              <a:lumMod val="20000"/>
              <a:lumOff val="80000"/>
            </a:schemeClr>
          </a:solidFill>
          <a:ln>
            <a:noFill/>
          </a:ln>
        </p:spPr>
        <p:txBody>
          <a:bodyPr/>
          <a:lstStyle/>
          <a:p>
            <a:r>
              <a:rPr lang="en-GB" b="1" dirty="0" smtClean="0">
                <a:solidFill>
                  <a:schemeClr val="accent4">
                    <a:lumMod val="75000"/>
                  </a:schemeClr>
                </a:solidFill>
                <a:latin typeface="Bodoni MT" panose="02070603080606020203" pitchFamily="18" charset="0"/>
              </a:rPr>
              <a:t>Challenges </a:t>
            </a:r>
            <a:r>
              <a:rPr lang="en-GB" b="1" dirty="0">
                <a:solidFill>
                  <a:schemeClr val="accent4">
                    <a:lumMod val="75000"/>
                  </a:schemeClr>
                </a:solidFill>
                <a:latin typeface="Bodoni MT" panose="02070603080606020203" pitchFamily="18" charset="0"/>
              </a:rPr>
              <a:t>Encountered by </a:t>
            </a:r>
            <a:r>
              <a:rPr lang="en-GB" b="1" dirty="0" smtClean="0">
                <a:solidFill>
                  <a:schemeClr val="accent4">
                    <a:lumMod val="75000"/>
                  </a:schemeClr>
                </a:solidFill>
                <a:latin typeface="Bodoni MT" panose="02070603080606020203" pitchFamily="18" charset="0"/>
              </a:rPr>
              <a:t>Correctional Administrators in Providing </a:t>
            </a:r>
            <a:r>
              <a:rPr lang="en-GB" b="1" dirty="0">
                <a:solidFill>
                  <a:schemeClr val="accent4">
                    <a:lumMod val="75000"/>
                  </a:schemeClr>
                </a:solidFill>
                <a:latin typeface="Bodoni MT" panose="02070603080606020203" pitchFamily="18" charset="0"/>
              </a:rPr>
              <a:t>T</a:t>
            </a:r>
            <a:r>
              <a:rPr lang="en-GB" b="1" dirty="0" smtClean="0">
                <a:solidFill>
                  <a:schemeClr val="accent4">
                    <a:lumMod val="75000"/>
                  </a:schemeClr>
                </a:solidFill>
                <a:latin typeface="Bodoni MT" panose="02070603080606020203" pitchFamily="18" charset="0"/>
              </a:rPr>
              <a:t>reatment</a:t>
            </a:r>
            <a:endParaRPr lang="en-GB" dirty="0">
              <a:solidFill>
                <a:schemeClr val="accent4">
                  <a:lumMod val="75000"/>
                </a:schemeClr>
              </a:solidFill>
              <a:latin typeface="Bodoni MT" panose="02070603080606020203" pitchFamily="18" charset="0"/>
            </a:endParaRPr>
          </a:p>
        </p:txBody>
      </p:sp>
      <p:sp>
        <p:nvSpPr>
          <p:cNvPr id="3" name="Content Placeholder 2"/>
          <p:cNvSpPr>
            <a:spLocks noGrp="1"/>
          </p:cNvSpPr>
          <p:nvPr>
            <p:ph idx="1"/>
          </p:nvPr>
        </p:nvSpPr>
        <p:spPr/>
        <p:txBody>
          <a:bodyPr/>
          <a:lstStyle/>
          <a:p>
            <a:pPr marL="0" indent="0">
              <a:buNone/>
            </a:pPr>
            <a:r>
              <a:rPr lang="en-GB" dirty="0" smtClean="0"/>
              <a:t>According to Susan Hayes and her colleagues (2007), correctional administers face a myriad of challenges when trying to provide treatment for ID. These challenges are due to: </a:t>
            </a:r>
          </a:p>
          <a:p>
            <a:pPr lvl="1"/>
            <a:r>
              <a:rPr lang="en-GB" sz="2800" dirty="0" smtClean="0"/>
              <a:t>Availability of fewer qualified professionals in prisons to offer effective treatments</a:t>
            </a:r>
          </a:p>
          <a:p>
            <a:pPr lvl="1"/>
            <a:r>
              <a:rPr lang="en-GB" sz="2800" dirty="0" smtClean="0"/>
              <a:t>Budgetary constraints (71%)</a:t>
            </a:r>
          </a:p>
          <a:p>
            <a:pPr lvl="1"/>
            <a:r>
              <a:rPr lang="en-GB" sz="2800" dirty="0" smtClean="0"/>
              <a:t>Frequent movement of prisoners from one facility to the other (12%)</a:t>
            </a:r>
          </a:p>
          <a:p>
            <a:pPr lvl="1"/>
            <a:r>
              <a:rPr lang="en-GB" sz="2800" dirty="0" smtClean="0"/>
              <a:t>Legislative barriers (2%) </a:t>
            </a:r>
          </a:p>
          <a:p>
            <a:pPr marL="0" indent="0">
              <a:buNone/>
            </a:pPr>
            <a:endParaRPr lang="en-GB" dirty="0"/>
          </a:p>
        </p:txBody>
      </p:sp>
      <p:sp>
        <p:nvSpPr>
          <p:cNvPr id="4" name="Slide Number Placeholder 3"/>
          <p:cNvSpPr>
            <a:spLocks noGrp="1"/>
          </p:cNvSpPr>
          <p:nvPr>
            <p:ph type="sldNum" sz="quarter" idx="12"/>
          </p:nvPr>
        </p:nvSpPr>
        <p:spPr/>
        <p:txBody>
          <a:bodyPr/>
          <a:lstStyle/>
          <a:p>
            <a:fld id="{B5A21F20-46E0-4659-9239-38EA3765B70C}" type="slidenum">
              <a:rPr lang="en-GB" smtClean="0"/>
              <a:t>5</a:t>
            </a:fld>
            <a:endParaRPr lang="en-GB"/>
          </a:p>
        </p:txBody>
      </p:sp>
      <p:grpSp>
        <p:nvGrpSpPr>
          <p:cNvPr id="5" name="Group 4"/>
          <p:cNvGrpSpPr/>
          <p:nvPr/>
        </p:nvGrpSpPr>
        <p:grpSpPr>
          <a:xfrm>
            <a:off x="0" y="6392507"/>
            <a:ext cx="12192000" cy="465493"/>
            <a:chOff x="0" y="6392507"/>
            <a:chExt cx="12192000" cy="465493"/>
          </a:xfrm>
        </p:grpSpPr>
        <p:cxnSp>
          <p:nvCxnSpPr>
            <p:cNvPr id="6" name="Straight Connector 5"/>
            <p:cNvCxnSpPr/>
            <p:nvPr/>
          </p:nvCxnSpPr>
          <p:spPr>
            <a:xfrm>
              <a:off x="0" y="6392507"/>
              <a:ext cx="12192000" cy="0"/>
            </a:xfrm>
            <a:prstGeom prst="line">
              <a:avLst/>
            </a:prstGeom>
            <a:ln w="38100">
              <a:solidFill>
                <a:schemeClr val="accent2">
                  <a:lumMod val="50000"/>
                </a:schemeClr>
              </a:solidFill>
            </a:ln>
          </p:spPr>
          <p:style>
            <a:lnRef idx="2">
              <a:schemeClr val="dk1"/>
            </a:lnRef>
            <a:fillRef idx="0">
              <a:schemeClr val="dk1"/>
            </a:fillRef>
            <a:effectRef idx="1">
              <a:schemeClr val="dk1"/>
            </a:effectRef>
            <a:fontRef idx="minor">
              <a:schemeClr val="tx1"/>
            </a:fontRef>
          </p:style>
        </p:cxnSp>
        <p:sp>
          <p:nvSpPr>
            <p:cNvPr id="7" name="Rectangle 6"/>
            <p:cNvSpPr/>
            <p:nvPr/>
          </p:nvSpPr>
          <p:spPr>
            <a:xfrm>
              <a:off x="0" y="6429830"/>
              <a:ext cx="12192000" cy="42817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Slide Number Placeholder 8"/>
          <p:cNvSpPr txBox="1">
            <a:spLocks/>
          </p:cNvSpPr>
          <p:nvPr/>
        </p:nvSpPr>
        <p:spPr>
          <a:xfrm>
            <a:off x="8610600" y="642982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smtClean="0">
                <a:solidFill>
                  <a:schemeClr val="bg1"/>
                </a:solidFill>
              </a:rPr>
              <a:t>5</a:t>
            </a:r>
            <a:endParaRPr lang="en-GB" sz="1800" dirty="0">
              <a:solidFill>
                <a:schemeClr val="bg1"/>
              </a:solidFill>
            </a:endParaRPr>
          </a:p>
        </p:txBody>
      </p:sp>
    </p:spTree>
    <p:extLst>
      <p:ext uri="{BB962C8B-B14F-4D97-AF65-F5344CB8AC3E}">
        <p14:creationId xmlns:p14="http://schemas.microsoft.com/office/powerpoint/2010/main" val="12864428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325563"/>
          </a:xfrm>
          <a:solidFill>
            <a:schemeClr val="accent6">
              <a:lumMod val="20000"/>
              <a:lumOff val="80000"/>
            </a:schemeClr>
          </a:solidFill>
          <a:ln>
            <a:noFill/>
          </a:ln>
        </p:spPr>
        <p:txBody>
          <a:bodyPr/>
          <a:lstStyle/>
          <a:p>
            <a:r>
              <a:rPr lang="en-GB" b="1" dirty="0" smtClean="0">
                <a:solidFill>
                  <a:schemeClr val="accent4">
                    <a:lumMod val="75000"/>
                  </a:schemeClr>
                </a:solidFill>
                <a:latin typeface="Bodoni MT" panose="02070603080606020203" pitchFamily="18" charset="0"/>
              </a:rPr>
              <a:t>Another Challenge: Screening </a:t>
            </a:r>
            <a:r>
              <a:rPr lang="en-GB" b="1" dirty="0">
                <a:solidFill>
                  <a:schemeClr val="accent4">
                    <a:lumMod val="75000"/>
                  </a:schemeClr>
                </a:solidFill>
                <a:latin typeface="Bodoni MT" panose="02070603080606020203" pitchFamily="18" charset="0"/>
              </a:rPr>
              <a:t>for intellectual </a:t>
            </a:r>
            <a:r>
              <a:rPr lang="en-GB" b="1" dirty="0" smtClean="0">
                <a:solidFill>
                  <a:schemeClr val="accent4">
                    <a:lumMod val="75000"/>
                  </a:schemeClr>
                </a:solidFill>
                <a:latin typeface="Bodoni MT" panose="02070603080606020203" pitchFamily="18" charset="0"/>
              </a:rPr>
              <a:t>disabilities</a:t>
            </a:r>
            <a:endParaRPr lang="en-GB" b="1" dirty="0">
              <a:solidFill>
                <a:schemeClr val="accent4">
                  <a:lumMod val="75000"/>
                </a:schemeClr>
              </a:solidFill>
              <a:latin typeface="Bodoni MT" panose="02070603080606020203" pitchFamily="18" charset="0"/>
            </a:endParaRPr>
          </a:p>
        </p:txBody>
      </p:sp>
      <p:sp>
        <p:nvSpPr>
          <p:cNvPr id="3" name="Content Placeholder 2"/>
          <p:cNvSpPr>
            <a:spLocks noGrp="1"/>
          </p:cNvSpPr>
          <p:nvPr>
            <p:ph idx="1"/>
          </p:nvPr>
        </p:nvSpPr>
        <p:spPr/>
        <p:txBody>
          <a:bodyPr/>
          <a:lstStyle/>
          <a:p>
            <a:r>
              <a:rPr lang="en-GB" dirty="0" smtClean="0"/>
              <a:t>Many prisons are yet to adopt a screening instrument </a:t>
            </a:r>
          </a:p>
          <a:p>
            <a:r>
              <a:rPr lang="en-GB" dirty="0" smtClean="0"/>
              <a:t>Correctional administration rely on personnel from mental health agencies (Hayes et al, 2007).</a:t>
            </a:r>
          </a:p>
          <a:p>
            <a:r>
              <a:rPr lang="en-GB" dirty="0" smtClean="0"/>
              <a:t>They use questionnaires created at booking to recognize those with intellectual disabilities (Hayes et al, 2007).</a:t>
            </a:r>
            <a:endParaRPr lang="en-GB" dirty="0"/>
          </a:p>
        </p:txBody>
      </p:sp>
      <p:sp>
        <p:nvSpPr>
          <p:cNvPr id="4" name="Slide Number Placeholder 3"/>
          <p:cNvSpPr>
            <a:spLocks noGrp="1"/>
          </p:cNvSpPr>
          <p:nvPr>
            <p:ph type="sldNum" sz="quarter" idx="12"/>
          </p:nvPr>
        </p:nvSpPr>
        <p:spPr/>
        <p:txBody>
          <a:bodyPr/>
          <a:lstStyle/>
          <a:p>
            <a:fld id="{B5A21F20-46E0-4659-9239-38EA3765B70C}" type="slidenum">
              <a:rPr lang="en-GB" smtClean="0"/>
              <a:t>6</a:t>
            </a:fld>
            <a:endParaRPr lang="en-GB"/>
          </a:p>
        </p:txBody>
      </p:sp>
      <p:grpSp>
        <p:nvGrpSpPr>
          <p:cNvPr id="5" name="Group 4"/>
          <p:cNvGrpSpPr/>
          <p:nvPr/>
        </p:nvGrpSpPr>
        <p:grpSpPr>
          <a:xfrm>
            <a:off x="0" y="6392507"/>
            <a:ext cx="12192000" cy="465493"/>
            <a:chOff x="0" y="6392507"/>
            <a:chExt cx="12192000" cy="465493"/>
          </a:xfrm>
        </p:grpSpPr>
        <p:cxnSp>
          <p:nvCxnSpPr>
            <p:cNvPr id="6" name="Straight Connector 5"/>
            <p:cNvCxnSpPr/>
            <p:nvPr/>
          </p:nvCxnSpPr>
          <p:spPr>
            <a:xfrm>
              <a:off x="0" y="6392507"/>
              <a:ext cx="12192000" cy="0"/>
            </a:xfrm>
            <a:prstGeom prst="line">
              <a:avLst/>
            </a:prstGeom>
            <a:ln w="38100">
              <a:solidFill>
                <a:schemeClr val="accent2">
                  <a:lumMod val="50000"/>
                </a:schemeClr>
              </a:solidFill>
            </a:ln>
          </p:spPr>
          <p:style>
            <a:lnRef idx="2">
              <a:schemeClr val="dk1"/>
            </a:lnRef>
            <a:fillRef idx="0">
              <a:schemeClr val="dk1"/>
            </a:fillRef>
            <a:effectRef idx="1">
              <a:schemeClr val="dk1"/>
            </a:effectRef>
            <a:fontRef idx="minor">
              <a:schemeClr val="tx1"/>
            </a:fontRef>
          </p:style>
        </p:cxnSp>
        <p:sp>
          <p:nvSpPr>
            <p:cNvPr id="7" name="Rectangle 6"/>
            <p:cNvSpPr/>
            <p:nvPr/>
          </p:nvSpPr>
          <p:spPr>
            <a:xfrm>
              <a:off x="0" y="6429830"/>
              <a:ext cx="12192000" cy="42817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Slide Number Placeholder 8"/>
          <p:cNvSpPr txBox="1">
            <a:spLocks/>
          </p:cNvSpPr>
          <p:nvPr/>
        </p:nvSpPr>
        <p:spPr>
          <a:xfrm>
            <a:off x="8610600" y="642982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smtClean="0">
                <a:solidFill>
                  <a:schemeClr val="bg1"/>
                </a:solidFill>
              </a:rPr>
              <a:t>6</a:t>
            </a:r>
            <a:endParaRPr lang="en-GB" sz="1800" dirty="0">
              <a:solidFill>
                <a:schemeClr val="bg1"/>
              </a:solidFill>
            </a:endParaRPr>
          </a:p>
        </p:txBody>
      </p:sp>
    </p:spTree>
    <p:extLst>
      <p:ext uri="{BB962C8B-B14F-4D97-AF65-F5344CB8AC3E}">
        <p14:creationId xmlns:p14="http://schemas.microsoft.com/office/powerpoint/2010/main" val="8997696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325563"/>
          </a:xfrm>
          <a:solidFill>
            <a:schemeClr val="accent6">
              <a:lumMod val="20000"/>
              <a:lumOff val="80000"/>
            </a:schemeClr>
          </a:solidFill>
          <a:ln>
            <a:noFill/>
          </a:ln>
        </p:spPr>
        <p:txBody>
          <a:bodyPr/>
          <a:lstStyle/>
          <a:p>
            <a:r>
              <a:rPr lang="en-GB" dirty="0" smtClean="0">
                <a:solidFill>
                  <a:schemeClr val="accent4">
                    <a:lumMod val="75000"/>
                  </a:schemeClr>
                </a:solidFill>
                <a:latin typeface="Bodoni MT" panose="02070603080606020203" pitchFamily="18" charset="0"/>
              </a:rPr>
              <a:t>Disadvantaged Position of Inmates with ID</a:t>
            </a:r>
            <a:endParaRPr lang="en-GB" dirty="0">
              <a:solidFill>
                <a:schemeClr val="accent4">
                  <a:lumMod val="75000"/>
                </a:schemeClr>
              </a:solidFill>
              <a:latin typeface="Bodoni MT" panose="02070603080606020203"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GB" b="1" u="sng" dirty="0" smtClean="0"/>
              <a:t>Sentencing</a:t>
            </a:r>
          </a:p>
          <a:p>
            <a:pPr lvl="1"/>
            <a:r>
              <a:rPr lang="en-GB" sz="2800" dirty="0" smtClean="0"/>
              <a:t>In their 2017 study, Murphy and his colleagues explain that probation and other diversion programs that could be of greater help to ID inmates are used less frequently because inmates with ID are often not considered to be good prospects for such programs</a:t>
            </a:r>
          </a:p>
          <a:p>
            <a:pPr lvl="1"/>
            <a:r>
              <a:rPr lang="en-GB" sz="2800" dirty="0" smtClean="0"/>
              <a:t>Appeals of convictions are sought less frequently </a:t>
            </a:r>
          </a:p>
          <a:p>
            <a:pPr lvl="1"/>
            <a:r>
              <a:rPr lang="en-GB" sz="2800" dirty="0" smtClean="0"/>
              <a:t>Post-Conviction Relief (PCR) is rarely requested; only in a small minority of cases</a:t>
            </a:r>
            <a:endParaRPr lang="en-GB" sz="2800" dirty="0"/>
          </a:p>
        </p:txBody>
      </p:sp>
      <p:sp>
        <p:nvSpPr>
          <p:cNvPr id="4" name="Slide Number Placeholder 3"/>
          <p:cNvSpPr>
            <a:spLocks noGrp="1"/>
          </p:cNvSpPr>
          <p:nvPr>
            <p:ph type="sldNum" sz="quarter" idx="12"/>
          </p:nvPr>
        </p:nvSpPr>
        <p:spPr/>
        <p:txBody>
          <a:bodyPr/>
          <a:lstStyle/>
          <a:p>
            <a:fld id="{B5A21F20-46E0-4659-9239-38EA3765B70C}" type="slidenum">
              <a:rPr lang="en-GB" smtClean="0"/>
              <a:t>7</a:t>
            </a:fld>
            <a:endParaRPr lang="en-GB"/>
          </a:p>
        </p:txBody>
      </p:sp>
      <p:grpSp>
        <p:nvGrpSpPr>
          <p:cNvPr id="5" name="Group 4"/>
          <p:cNvGrpSpPr/>
          <p:nvPr/>
        </p:nvGrpSpPr>
        <p:grpSpPr>
          <a:xfrm>
            <a:off x="0" y="6392507"/>
            <a:ext cx="12192000" cy="465493"/>
            <a:chOff x="0" y="6392507"/>
            <a:chExt cx="12192000" cy="465493"/>
          </a:xfrm>
        </p:grpSpPr>
        <p:cxnSp>
          <p:nvCxnSpPr>
            <p:cNvPr id="6" name="Straight Connector 5"/>
            <p:cNvCxnSpPr/>
            <p:nvPr/>
          </p:nvCxnSpPr>
          <p:spPr>
            <a:xfrm>
              <a:off x="0" y="6392507"/>
              <a:ext cx="12192000" cy="0"/>
            </a:xfrm>
            <a:prstGeom prst="line">
              <a:avLst/>
            </a:prstGeom>
            <a:ln w="38100">
              <a:solidFill>
                <a:schemeClr val="accent2">
                  <a:lumMod val="50000"/>
                </a:schemeClr>
              </a:solidFill>
            </a:ln>
          </p:spPr>
          <p:style>
            <a:lnRef idx="2">
              <a:schemeClr val="dk1"/>
            </a:lnRef>
            <a:fillRef idx="0">
              <a:schemeClr val="dk1"/>
            </a:fillRef>
            <a:effectRef idx="1">
              <a:schemeClr val="dk1"/>
            </a:effectRef>
            <a:fontRef idx="minor">
              <a:schemeClr val="tx1"/>
            </a:fontRef>
          </p:style>
        </p:cxnSp>
        <p:sp>
          <p:nvSpPr>
            <p:cNvPr id="7" name="Rectangle 6"/>
            <p:cNvSpPr/>
            <p:nvPr/>
          </p:nvSpPr>
          <p:spPr>
            <a:xfrm>
              <a:off x="0" y="6429830"/>
              <a:ext cx="12192000" cy="42817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Slide Number Placeholder 8"/>
          <p:cNvSpPr txBox="1">
            <a:spLocks/>
          </p:cNvSpPr>
          <p:nvPr/>
        </p:nvSpPr>
        <p:spPr>
          <a:xfrm>
            <a:off x="8610600" y="642982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smtClean="0">
                <a:solidFill>
                  <a:schemeClr val="bg1"/>
                </a:solidFill>
              </a:rPr>
              <a:t>7</a:t>
            </a:r>
            <a:endParaRPr lang="en-GB" sz="1800" dirty="0">
              <a:solidFill>
                <a:schemeClr val="bg1"/>
              </a:solidFill>
            </a:endParaRPr>
          </a:p>
        </p:txBody>
      </p:sp>
    </p:spTree>
    <p:extLst>
      <p:ext uri="{BB962C8B-B14F-4D97-AF65-F5344CB8AC3E}">
        <p14:creationId xmlns:p14="http://schemas.microsoft.com/office/powerpoint/2010/main" val="7676407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0143" y="1070882"/>
            <a:ext cx="10515600" cy="4351338"/>
          </a:xfrm>
        </p:spPr>
        <p:txBody>
          <a:bodyPr>
            <a:normAutofit lnSpcReduction="10000"/>
          </a:bodyPr>
          <a:lstStyle/>
          <a:p>
            <a:pPr>
              <a:buFont typeface="Wingdings" panose="05000000000000000000" pitchFamily="2" charset="2"/>
              <a:buChar char="v"/>
            </a:pPr>
            <a:r>
              <a:rPr lang="en-GB" b="1" u="sng" dirty="0" smtClean="0"/>
              <a:t>Correctional Facilities</a:t>
            </a:r>
          </a:p>
          <a:p>
            <a:pPr marL="0" indent="0">
              <a:buNone/>
            </a:pPr>
            <a:r>
              <a:rPr lang="en-GB" dirty="0" smtClean="0"/>
              <a:t>Inmates with intellectual disabilities:</a:t>
            </a:r>
          </a:p>
          <a:p>
            <a:pPr lvl="1"/>
            <a:r>
              <a:rPr lang="en-GB" sz="2800" dirty="0" smtClean="0"/>
              <a:t>Are slower to adjust to routine</a:t>
            </a:r>
          </a:p>
          <a:p>
            <a:pPr lvl="1"/>
            <a:r>
              <a:rPr lang="en-GB" sz="2800" dirty="0" smtClean="0"/>
              <a:t>Have more difficulty in learning regulations, which results in more accumulated rule infractions</a:t>
            </a:r>
          </a:p>
          <a:p>
            <a:pPr lvl="1"/>
            <a:r>
              <a:rPr lang="en-GB" sz="2800" dirty="0" smtClean="0"/>
              <a:t>Rarely take part in “rehabilitation” programs, which results in much of their free time being spent in meaningless activities </a:t>
            </a:r>
          </a:p>
          <a:p>
            <a:pPr lvl="1"/>
            <a:r>
              <a:rPr lang="en-GB" sz="2800" dirty="0" smtClean="0"/>
              <a:t>Are denied parole more frequently serving on the average two to three years longer than other inmates for the same offense</a:t>
            </a:r>
          </a:p>
          <a:p>
            <a:pPr lvl="1"/>
            <a:r>
              <a:rPr lang="en-GB" sz="2800" dirty="0" smtClean="0"/>
              <a:t>Are often the brunt or practical jokes and sexual harassment</a:t>
            </a:r>
            <a:endParaRPr lang="en-GB" sz="2800" dirty="0"/>
          </a:p>
        </p:txBody>
      </p:sp>
      <p:sp>
        <p:nvSpPr>
          <p:cNvPr id="5" name="Slide Number Placeholder 4"/>
          <p:cNvSpPr>
            <a:spLocks noGrp="1"/>
          </p:cNvSpPr>
          <p:nvPr>
            <p:ph type="sldNum" sz="quarter" idx="12"/>
          </p:nvPr>
        </p:nvSpPr>
        <p:spPr/>
        <p:txBody>
          <a:bodyPr/>
          <a:lstStyle/>
          <a:p>
            <a:fld id="{B5A21F20-46E0-4659-9239-38EA3765B70C}" type="slidenum">
              <a:rPr lang="en-GB" smtClean="0"/>
              <a:t>8</a:t>
            </a:fld>
            <a:endParaRPr lang="en-GB"/>
          </a:p>
        </p:txBody>
      </p:sp>
      <p:grpSp>
        <p:nvGrpSpPr>
          <p:cNvPr id="6" name="Group 5"/>
          <p:cNvGrpSpPr/>
          <p:nvPr/>
        </p:nvGrpSpPr>
        <p:grpSpPr>
          <a:xfrm>
            <a:off x="0" y="6392507"/>
            <a:ext cx="12192000" cy="465493"/>
            <a:chOff x="0" y="6392507"/>
            <a:chExt cx="12192000" cy="465493"/>
          </a:xfrm>
        </p:grpSpPr>
        <p:cxnSp>
          <p:nvCxnSpPr>
            <p:cNvPr id="7" name="Straight Connector 6"/>
            <p:cNvCxnSpPr/>
            <p:nvPr/>
          </p:nvCxnSpPr>
          <p:spPr>
            <a:xfrm>
              <a:off x="0" y="6392507"/>
              <a:ext cx="12192000" cy="0"/>
            </a:xfrm>
            <a:prstGeom prst="line">
              <a:avLst/>
            </a:prstGeom>
            <a:ln w="38100">
              <a:solidFill>
                <a:schemeClr val="accent2">
                  <a:lumMod val="50000"/>
                </a:schemeClr>
              </a:solidFill>
            </a:ln>
          </p:spPr>
          <p:style>
            <a:lnRef idx="2">
              <a:schemeClr val="dk1"/>
            </a:lnRef>
            <a:fillRef idx="0">
              <a:schemeClr val="dk1"/>
            </a:fillRef>
            <a:effectRef idx="1">
              <a:schemeClr val="dk1"/>
            </a:effectRef>
            <a:fontRef idx="minor">
              <a:schemeClr val="tx1"/>
            </a:fontRef>
          </p:style>
        </p:cxnSp>
        <p:sp>
          <p:nvSpPr>
            <p:cNvPr id="8" name="Rectangle 7"/>
            <p:cNvSpPr/>
            <p:nvPr/>
          </p:nvSpPr>
          <p:spPr>
            <a:xfrm>
              <a:off x="0" y="6429830"/>
              <a:ext cx="12192000" cy="42817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Slide Number Placeholder 8"/>
          <p:cNvSpPr txBox="1">
            <a:spLocks/>
          </p:cNvSpPr>
          <p:nvPr/>
        </p:nvSpPr>
        <p:spPr>
          <a:xfrm>
            <a:off x="8610600" y="642982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smtClean="0">
                <a:solidFill>
                  <a:schemeClr val="bg1"/>
                </a:solidFill>
              </a:rPr>
              <a:t>8</a:t>
            </a:r>
            <a:endParaRPr lang="en-GB" sz="1800" dirty="0">
              <a:solidFill>
                <a:schemeClr val="bg1"/>
              </a:solidFill>
            </a:endParaRPr>
          </a:p>
        </p:txBody>
      </p:sp>
    </p:spTree>
    <p:extLst>
      <p:ext uri="{BB962C8B-B14F-4D97-AF65-F5344CB8AC3E}">
        <p14:creationId xmlns:p14="http://schemas.microsoft.com/office/powerpoint/2010/main" val="25514701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325563"/>
          </a:xfrm>
          <a:solidFill>
            <a:schemeClr val="accent6">
              <a:lumMod val="20000"/>
              <a:lumOff val="80000"/>
            </a:schemeClr>
          </a:solidFill>
          <a:ln>
            <a:noFill/>
          </a:ln>
        </p:spPr>
        <p:txBody>
          <a:bodyPr/>
          <a:lstStyle/>
          <a:p>
            <a:r>
              <a:rPr lang="en-GB" dirty="0" smtClean="0">
                <a:solidFill>
                  <a:schemeClr val="accent4">
                    <a:lumMod val="75000"/>
                  </a:schemeClr>
                </a:solidFill>
                <a:latin typeface="Bodoni MT" panose="02070603080606020203" pitchFamily="18" charset="0"/>
              </a:rPr>
              <a:t>Preparation for release and post-release support</a:t>
            </a:r>
            <a:endParaRPr lang="en-GB" dirty="0">
              <a:solidFill>
                <a:schemeClr val="accent4">
                  <a:lumMod val="75000"/>
                </a:schemeClr>
              </a:solidFill>
              <a:latin typeface="Bodoni MT" panose="02070603080606020203" pitchFamily="18" charset="0"/>
            </a:endParaRPr>
          </a:p>
        </p:txBody>
      </p:sp>
      <p:sp>
        <p:nvSpPr>
          <p:cNvPr id="3" name="Content Placeholder 2"/>
          <p:cNvSpPr>
            <a:spLocks noGrp="1"/>
          </p:cNvSpPr>
          <p:nvPr>
            <p:ph idx="1"/>
          </p:nvPr>
        </p:nvSpPr>
        <p:spPr/>
        <p:txBody>
          <a:bodyPr>
            <a:normAutofit lnSpcReduction="10000"/>
          </a:bodyPr>
          <a:lstStyle/>
          <a:p>
            <a:pPr marL="0" indent="0">
              <a:buNone/>
            </a:pPr>
            <a:r>
              <a:rPr lang="en-GB" dirty="0" smtClean="0"/>
              <a:t>Most prisoners face re-entry at some point once they have completed their sentence. Knowing that re-entry is difficult for everyone, people with intellectual disabilities suffer the most with respect to getting accommodations and accessing the services they might need.</a:t>
            </a:r>
          </a:p>
          <a:p>
            <a:pPr marL="0" indent="0">
              <a:buNone/>
            </a:pPr>
            <a:r>
              <a:rPr lang="en-GB" dirty="0" smtClean="0"/>
              <a:t>The aim for preparing inmates with ID is to offer a chance for change, which is often stability. To do this, their preparation for release may include making arrangements for providing three things: </a:t>
            </a:r>
          </a:p>
          <a:p>
            <a:pPr marL="514350" indent="-514350">
              <a:buFont typeface="+mj-lt"/>
              <a:buAutoNum type="arabicPeriod"/>
            </a:pPr>
            <a:r>
              <a:rPr lang="en-GB" dirty="0" smtClean="0"/>
              <a:t>Housing support</a:t>
            </a:r>
          </a:p>
          <a:p>
            <a:pPr marL="514350" indent="-514350">
              <a:buFont typeface="+mj-lt"/>
              <a:buAutoNum type="arabicPeriod"/>
            </a:pPr>
            <a:r>
              <a:rPr lang="en-GB" dirty="0" smtClean="0"/>
              <a:t>Continued treatment</a:t>
            </a:r>
          </a:p>
          <a:p>
            <a:pPr marL="514350" indent="-514350">
              <a:buFont typeface="+mj-lt"/>
              <a:buAutoNum type="arabicPeriod"/>
            </a:pPr>
            <a:r>
              <a:rPr lang="en-GB" dirty="0" smtClean="0"/>
              <a:t>Employment if that is appropriate for the inmate</a:t>
            </a:r>
          </a:p>
          <a:p>
            <a:pPr marL="0" indent="0">
              <a:buNone/>
            </a:pPr>
            <a:endParaRPr lang="en-GB" dirty="0"/>
          </a:p>
        </p:txBody>
      </p:sp>
      <p:sp>
        <p:nvSpPr>
          <p:cNvPr id="4" name="Slide Number Placeholder 3"/>
          <p:cNvSpPr>
            <a:spLocks noGrp="1"/>
          </p:cNvSpPr>
          <p:nvPr>
            <p:ph type="sldNum" sz="quarter" idx="12"/>
          </p:nvPr>
        </p:nvSpPr>
        <p:spPr/>
        <p:txBody>
          <a:bodyPr/>
          <a:lstStyle/>
          <a:p>
            <a:fld id="{B5A21F20-46E0-4659-9239-38EA3765B70C}" type="slidenum">
              <a:rPr lang="en-GB" smtClean="0"/>
              <a:t>9</a:t>
            </a:fld>
            <a:endParaRPr lang="en-GB"/>
          </a:p>
        </p:txBody>
      </p:sp>
      <p:grpSp>
        <p:nvGrpSpPr>
          <p:cNvPr id="5" name="Group 4"/>
          <p:cNvGrpSpPr/>
          <p:nvPr/>
        </p:nvGrpSpPr>
        <p:grpSpPr>
          <a:xfrm>
            <a:off x="0" y="6392507"/>
            <a:ext cx="12192000" cy="465493"/>
            <a:chOff x="0" y="6392507"/>
            <a:chExt cx="12192000" cy="465493"/>
          </a:xfrm>
        </p:grpSpPr>
        <p:cxnSp>
          <p:nvCxnSpPr>
            <p:cNvPr id="6" name="Straight Connector 5"/>
            <p:cNvCxnSpPr/>
            <p:nvPr/>
          </p:nvCxnSpPr>
          <p:spPr>
            <a:xfrm>
              <a:off x="0" y="6392507"/>
              <a:ext cx="12192000" cy="0"/>
            </a:xfrm>
            <a:prstGeom prst="line">
              <a:avLst/>
            </a:prstGeom>
            <a:ln w="38100">
              <a:solidFill>
                <a:schemeClr val="accent2">
                  <a:lumMod val="50000"/>
                </a:schemeClr>
              </a:solidFill>
            </a:ln>
          </p:spPr>
          <p:style>
            <a:lnRef idx="2">
              <a:schemeClr val="dk1"/>
            </a:lnRef>
            <a:fillRef idx="0">
              <a:schemeClr val="dk1"/>
            </a:fillRef>
            <a:effectRef idx="1">
              <a:schemeClr val="dk1"/>
            </a:effectRef>
            <a:fontRef idx="minor">
              <a:schemeClr val="tx1"/>
            </a:fontRef>
          </p:style>
        </p:cxnSp>
        <p:sp>
          <p:nvSpPr>
            <p:cNvPr id="7" name="Rectangle 6"/>
            <p:cNvSpPr/>
            <p:nvPr/>
          </p:nvSpPr>
          <p:spPr>
            <a:xfrm>
              <a:off x="0" y="6429830"/>
              <a:ext cx="12192000" cy="42817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Slide Number Placeholder 8"/>
          <p:cNvSpPr txBox="1">
            <a:spLocks/>
          </p:cNvSpPr>
          <p:nvPr/>
        </p:nvSpPr>
        <p:spPr>
          <a:xfrm>
            <a:off x="8610600" y="642982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smtClean="0">
                <a:solidFill>
                  <a:schemeClr val="bg1"/>
                </a:solidFill>
              </a:rPr>
              <a:t>9</a:t>
            </a:r>
            <a:endParaRPr lang="en-GB" sz="1800" dirty="0">
              <a:solidFill>
                <a:schemeClr val="bg1"/>
              </a:solidFill>
            </a:endParaRPr>
          </a:p>
        </p:txBody>
      </p:sp>
    </p:spTree>
    <p:extLst>
      <p:ext uri="{BB962C8B-B14F-4D97-AF65-F5344CB8AC3E}">
        <p14:creationId xmlns:p14="http://schemas.microsoft.com/office/powerpoint/2010/main" val="146493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325563"/>
          </a:xfrm>
          <a:solidFill>
            <a:schemeClr val="accent6">
              <a:lumMod val="20000"/>
              <a:lumOff val="80000"/>
            </a:schemeClr>
          </a:solidFill>
          <a:ln>
            <a:noFill/>
          </a:ln>
        </p:spPr>
        <p:txBody>
          <a:bodyPr>
            <a:normAutofit/>
          </a:bodyPr>
          <a:lstStyle/>
          <a:p>
            <a:r>
              <a:rPr lang="en-GB" dirty="0">
                <a:solidFill>
                  <a:srgbClr val="C00000"/>
                </a:solidFill>
              </a:rPr>
              <a:t>Housing &amp; Employment</a:t>
            </a:r>
            <a:endParaRPr lang="en-GB" dirty="0">
              <a:solidFill>
                <a:srgbClr val="C00000"/>
              </a:solidFill>
            </a:endParaRPr>
          </a:p>
        </p:txBody>
      </p:sp>
      <p:sp>
        <p:nvSpPr>
          <p:cNvPr id="3" name="Content Placeholder 2"/>
          <p:cNvSpPr>
            <a:spLocks noGrp="1"/>
          </p:cNvSpPr>
          <p:nvPr>
            <p:ph idx="1"/>
          </p:nvPr>
        </p:nvSpPr>
        <p:spPr/>
        <p:txBody>
          <a:bodyPr/>
          <a:lstStyle/>
          <a:p>
            <a:r>
              <a:rPr lang="en-GB" dirty="0" smtClean="0"/>
              <a:t>When released from prison, people with ID struggle against other constraints, no place to live, no job, not even an identity card. </a:t>
            </a:r>
          </a:p>
          <a:p>
            <a:r>
              <a:rPr lang="en-GB" dirty="0" smtClean="0"/>
              <a:t>There is a dire need for providing them with housing voucher, phone card, and if possible help those who are able to work find a job. </a:t>
            </a:r>
            <a:endParaRPr lang="en-GB" dirty="0"/>
          </a:p>
        </p:txBody>
      </p:sp>
      <p:sp>
        <p:nvSpPr>
          <p:cNvPr id="4" name="Slide Number Placeholder 3"/>
          <p:cNvSpPr>
            <a:spLocks noGrp="1"/>
          </p:cNvSpPr>
          <p:nvPr>
            <p:ph type="sldNum" sz="quarter" idx="12"/>
          </p:nvPr>
        </p:nvSpPr>
        <p:spPr/>
        <p:txBody>
          <a:bodyPr/>
          <a:lstStyle/>
          <a:p>
            <a:fld id="{B5A21F20-46E0-4659-9239-38EA3765B70C}" type="slidenum">
              <a:rPr lang="en-GB" smtClean="0"/>
              <a:t>10</a:t>
            </a:fld>
            <a:endParaRPr lang="en-GB"/>
          </a:p>
        </p:txBody>
      </p:sp>
      <p:grpSp>
        <p:nvGrpSpPr>
          <p:cNvPr id="5" name="Group 4"/>
          <p:cNvGrpSpPr/>
          <p:nvPr/>
        </p:nvGrpSpPr>
        <p:grpSpPr>
          <a:xfrm>
            <a:off x="0" y="6392507"/>
            <a:ext cx="12192000" cy="465493"/>
            <a:chOff x="0" y="6392507"/>
            <a:chExt cx="12192000" cy="465493"/>
          </a:xfrm>
        </p:grpSpPr>
        <p:cxnSp>
          <p:nvCxnSpPr>
            <p:cNvPr id="6" name="Straight Connector 5"/>
            <p:cNvCxnSpPr/>
            <p:nvPr/>
          </p:nvCxnSpPr>
          <p:spPr>
            <a:xfrm>
              <a:off x="0" y="6392507"/>
              <a:ext cx="12192000" cy="0"/>
            </a:xfrm>
            <a:prstGeom prst="line">
              <a:avLst/>
            </a:prstGeom>
            <a:ln w="38100">
              <a:solidFill>
                <a:schemeClr val="accent2">
                  <a:lumMod val="50000"/>
                </a:schemeClr>
              </a:solidFill>
            </a:ln>
          </p:spPr>
          <p:style>
            <a:lnRef idx="2">
              <a:schemeClr val="dk1"/>
            </a:lnRef>
            <a:fillRef idx="0">
              <a:schemeClr val="dk1"/>
            </a:fillRef>
            <a:effectRef idx="1">
              <a:schemeClr val="dk1"/>
            </a:effectRef>
            <a:fontRef idx="minor">
              <a:schemeClr val="tx1"/>
            </a:fontRef>
          </p:style>
        </p:cxnSp>
        <p:sp>
          <p:nvSpPr>
            <p:cNvPr id="7" name="Rectangle 6"/>
            <p:cNvSpPr/>
            <p:nvPr/>
          </p:nvSpPr>
          <p:spPr>
            <a:xfrm>
              <a:off x="0" y="6429830"/>
              <a:ext cx="12192000" cy="42817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Slide Number Placeholder 8"/>
          <p:cNvSpPr txBox="1">
            <a:spLocks/>
          </p:cNvSpPr>
          <p:nvPr/>
        </p:nvSpPr>
        <p:spPr>
          <a:xfrm>
            <a:off x="8610600" y="642982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A21F20-46E0-4659-9239-38EA3765B70C}" type="slidenum">
              <a:rPr lang="en-GB" sz="1800" smtClean="0">
                <a:solidFill>
                  <a:schemeClr val="bg1"/>
                </a:solidFill>
              </a:rPr>
              <a:pPr/>
              <a:t>1</a:t>
            </a:fld>
            <a:r>
              <a:rPr lang="en-GB" sz="1800" dirty="0" smtClean="0">
                <a:solidFill>
                  <a:schemeClr val="bg1"/>
                </a:solidFill>
              </a:rPr>
              <a:t>1</a:t>
            </a:r>
            <a:endParaRPr lang="en-GB" sz="1800" dirty="0">
              <a:solidFill>
                <a:schemeClr val="bg1"/>
              </a:solidFill>
            </a:endParaRPr>
          </a:p>
        </p:txBody>
      </p:sp>
    </p:spTree>
    <p:extLst>
      <p:ext uri="{BB962C8B-B14F-4D97-AF65-F5344CB8AC3E}">
        <p14:creationId xmlns:p14="http://schemas.microsoft.com/office/powerpoint/2010/main" val="18354706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325563"/>
          </a:xfrm>
          <a:solidFill>
            <a:schemeClr val="accent6">
              <a:lumMod val="20000"/>
              <a:lumOff val="80000"/>
            </a:schemeClr>
          </a:solidFill>
          <a:ln>
            <a:noFill/>
          </a:ln>
        </p:spPr>
        <p:txBody>
          <a:bodyPr/>
          <a:lstStyle/>
          <a:p>
            <a:r>
              <a:rPr lang="en-GB" dirty="0" smtClean="0">
                <a:solidFill>
                  <a:srgbClr val="C00000"/>
                </a:solidFill>
              </a:rPr>
              <a:t>Special Education</a:t>
            </a:r>
            <a:endParaRPr lang="en-GB" dirty="0">
              <a:solidFill>
                <a:srgbClr val="C00000"/>
              </a:solidFill>
            </a:endParaRPr>
          </a:p>
        </p:txBody>
      </p:sp>
      <p:sp>
        <p:nvSpPr>
          <p:cNvPr id="3" name="Content Placeholder 2"/>
          <p:cNvSpPr>
            <a:spLocks noGrp="1"/>
          </p:cNvSpPr>
          <p:nvPr>
            <p:ph idx="1"/>
          </p:nvPr>
        </p:nvSpPr>
        <p:spPr/>
        <p:txBody>
          <a:bodyPr/>
          <a:lstStyle/>
          <a:p>
            <a:r>
              <a:rPr lang="en-GB" dirty="0" smtClean="0"/>
              <a:t>Most of the intellectually disabled inmates are school drops and have never held a job.</a:t>
            </a:r>
          </a:p>
          <a:p>
            <a:r>
              <a:rPr lang="en-GB" dirty="0" smtClean="0"/>
              <a:t>While in prison, these inmates should be offered a chance to enrol in special education as another way for preparing their release. </a:t>
            </a:r>
          </a:p>
          <a:p>
            <a:r>
              <a:rPr lang="en-GB" dirty="0" smtClean="0"/>
              <a:t>In the U.S, inmates with intellectual disabilities has the right to receive special education</a:t>
            </a:r>
          </a:p>
          <a:p>
            <a:endParaRPr lang="en-GB" dirty="0"/>
          </a:p>
        </p:txBody>
      </p:sp>
      <p:sp>
        <p:nvSpPr>
          <p:cNvPr id="4" name="Slide Number Placeholder 3"/>
          <p:cNvSpPr>
            <a:spLocks noGrp="1"/>
          </p:cNvSpPr>
          <p:nvPr>
            <p:ph type="sldNum" sz="quarter" idx="12"/>
          </p:nvPr>
        </p:nvSpPr>
        <p:spPr/>
        <p:txBody>
          <a:bodyPr/>
          <a:lstStyle/>
          <a:p>
            <a:fld id="{B5A21F20-46E0-4659-9239-38EA3765B70C}" type="slidenum">
              <a:rPr lang="en-GB" smtClean="0"/>
              <a:t>11</a:t>
            </a:fld>
            <a:endParaRPr lang="en-GB"/>
          </a:p>
        </p:txBody>
      </p:sp>
      <p:grpSp>
        <p:nvGrpSpPr>
          <p:cNvPr id="5" name="Group 4"/>
          <p:cNvGrpSpPr/>
          <p:nvPr/>
        </p:nvGrpSpPr>
        <p:grpSpPr>
          <a:xfrm>
            <a:off x="0" y="6392507"/>
            <a:ext cx="12192000" cy="465493"/>
            <a:chOff x="0" y="6392507"/>
            <a:chExt cx="12192000" cy="465493"/>
          </a:xfrm>
        </p:grpSpPr>
        <p:cxnSp>
          <p:nvCxnSpPr>
            <p:cNvPr id="6" name="Straight Connector 5"/>
            <p:cNvCxnSpPr/>
            <p:nvPr/>
          </p:nvCxnSpPr>
          <p:spPr>
            <a:xfrm>
              <a:off x="0" y="6392507"/>
              <a:ext cx="12192000" cy="0"/>
            </a:xfrm>
            <a:prstGeom prst="line">
              <a:avLst/>
            </a:prstGeom>
            <a:ln w="38100">
              <a:solidFill>
                <a:schemeClr val="accent2">
                  <a:lumMod val="50000"/>
                </a:schemeClr>
              </a:solidFill>
            </a:ln>
          </p:spPr>
          <p:style>
            <a:lnRef idx="2">
              <a:schemeClr val="dk1"/>
            </a:lnRef>
            <a:fillRef idx="0">
              <a:schemeClr val="dk1"/>
            </a:fillRef>
            <a:effectRef idx="1">
              <a:schemeClr val="dk1"/>
            </a:effectRef>
            <a:fontRef idx="minor">
              <a:schemeClr val="tx1"/>
            </a:fontRef>
          </p:style>
        </p:cxnSp>
        <p:sp>
          <p:nvSpPr>
            <p:cNvPr id="7" name="Rectangle 6"/>
            <p:cNvSpPr/>
            <p:nvPr/>
          </p:nvSpPr>
          <p:spPr>
            <a:xfrm>
              <a:off x="0" y="6429830"/>
              <a:ext cx="12192000" cy="42817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Slide Number Placeholder 8"/>
          <p:cNvSpPr txBox="1">
            <a:spLocks/>
          </p:cNvSpPr>
          <p:nvPr/>
        </p:nvSpPr>
        <p:spPr>
          <a:xfrm>
            <a:off x="8610600" y="642982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A21F20-46E0-4659-9239-38EA3765B70C}" type="slidenum">
              <a:rPr lang="en-GB" sz="1800" smtClean="0">
                <a:solidFill>
                  <a:schemeClr val="bg1"/>
                </a:solidFill>
              </a:rPr>
              <a:pPr/>
              <a:t>1</a:t>
            </a:fld>
            <a:r>
              <a:rPr lang="en-GB" sz="1800" dirty="0" smtClean="0">
                <a:solidFill>
                  <a:schemeClr val="bg1"/>
                </a:solidFill>
              </a:rPr>
              <a:t>0</a:t>
            </a:r>
            <a:endParaRPr lang="en-GB" sz="1800" dirty="0">
              <a:solidFill>
                <a:schemeClr val="bg1"/>
              </a:solidFill>
            </a:endParaRPr>
          </a:p>
        </p:txBody>
      </p:sp>
    </p:spTree>
    <p:extLst>
      <p:ext uri="{BB962C8B-B14F-4D97-AF65-F5344CB8AC3E}">
        <p14:creationId xmlns:p14="http://schemas.microsoft.com/office/powerpoint/2010/main" val="16922877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325563"/>
          </a:xfrm>
          <a:solidFill>
            <a:schemeClr val="accent6">
              <a:lumMod val="20000"/>
              <a:lumOff val="80000"/>
            </a:schemeClr>
          </a:solidFill>
          <a:ln>
            <a:noFill/>
          </a:ln>
        </p:spPr>
        <p:txBody>
          <a:bodyPr vert="horz" lIns="91440" tIns="45720" rIns="91440" bIns="45720" rtlCol="0" anchor="ctr">
            <a:normAutofit/>
          </a:bodyPr>
          <a:lstStyle/>
          <a:p>
            <a:r>
              <a:rPr lang="en-GB" dirty="0">
                <a:solidFill>
                  <a:srgbClr val="C00000"/>
                </a:solidFill>
              </a:rPr>
              <a:t>Conclusion</a:t>
            </a:r>
          </a:p>
        </p:txBody>
      </p:sp>
      <p:sp>
        <p:nvSpPr>
          <p:cNvPr id="3" name="Content Placeholder 2"/>
          <p:cNvSpPr>
            <a:spLocks noGrp="1"/>
          </p:cNvSpPr>
          <p:nvPr>
            <p:ph idx="1"/>
          </p:nvPr>
        </p:nvSpPr>
        <p:spPr/>
        <p:txBody>
          <a:bodyPr/>
          <a:lstStyle/>
          <a:p>
            <a:r>
              <a:rPr lang="en-GB" dirty="0" smtClean="0"/>
              <a:t>The first thing persons with disability need is treatment instead of incarceration. If the system gives them  a helping hand, then, that goes a long way. If incarcerated with no other support, then, inmates with ID will never stay out of prisons. </a:t>
            </a:r>
          </a:p>
          <a:p>
            <a:endParaRPr lang="en-GB" dirty="0"/>
          </a:p>
        </p:txBody>
      </p:sp>
      <p:sp>
        <p:nvSpPr>
          <p:cNvPr id="4" name="Slide Number Placeholder 3"/>
          <p:cNvSpPr>
            <a:spLocks noGrp="1"/>
          </p:cNvSpPr>
          <p:nvPr>
            <p:ph type="sldNum" sz="quarter" idx="12"/>
          </p:nvPr>
        </p:nvSpPr>
        <p:spPr/>
        <p:txBody>
          <a:bodyPr/>
          <a:lstStyle/>
          <a:p>
            <a:fld id="{B5A21F20-46E0-4659-9239-38EA3765B70C}" type="slidenum">
              <a:rPr lang="en-GB" smtClean="0"/>
              <a:t>12</a:t>
            </a:fld>
            <a:endParaRPr lang="en-GB"/>
          </a:p>
        </p:txBody>
      </p:sp>
    </p:spTree>
    <p:extLst>
      <p:ext uri="{BB962C8B-B14F-4D97-AF65-F5344CB8AC3E}">
        <p14:creationId xmlns:p14="http://schemas.microsoft.com/office/powerpoint/2010/main" val="19045292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325563"/>
          </a:xfrm>
          <a:solidFill>
            <a:schemeClr val="accent6">
              <a:lumMod val="20000"/>
              <a:lumOff val="80000"/>
            </a:schemeClr>
          </a:solidFill>
          <a:ln>
            <a:noFill/>
          </a:ln>
        </p:spPr>
        <p:txBody>
          <a:bodyPr vert="horz" lIns="91440" tIns="45720" rIns="91440" bIns="45720" rtlCol="0" anchor="ctr">
            <a:normAutofit/>
          </a:bodyPr>
          <a:lstStyle/>
          <a:p>
            <a:r>
              <a:rPr lang="en-GB" dirty="0">
                <a:solidFill>
                  <a:srgbClr val="C00000"/>
                </a:solidFill>
              </a:rPr>
              <a:t>Recommendation</a:t>
            </a:r>
          </a:p>
        </p:txBody>
      </p:sp>
      <p:sp>
        <p:nvSpPr>
          <p:cNvPr id="3" name="Content Placeholder 2"/>
          <p:cNvSpPr>
            <a:spLocks noGrp="1"/>
          </p:cNvSpPr>
          <p:nvPr>
            <p:ph idx="1"/>
          </p:nvPr>
        </p:nvSpPr>
        <p:spPr/>
        <p:txBody>
          <a:bodyPr/>
          <a:lstStyle/>
          <a:p>
            <a:r>
              <a:rPr lang="en-GB" dirty="0" smtClean="0"/>
              <a:t>Programming should start at the very first day of prison admission. </a:t>
            </a:r>
          </a:p>
          <a:p>
            <a:r>
              <a:rPr lang="en-GB" dirty="0" smtClean="0"/>
              <a:t>New inmates should be given a set of mental, intellectual, and physical assessments to determine their needs and their risks in the general prison population</a:t>
            </a:r>
            <a:endParaRPr lang="en-GB" dirty="0"/>
          </a:p>
        </p:txBody>
      </p:sp>
      <p:sp>
        <p:nvSpPr>
          <p:cNvPr id="4" name="Slide Number Placeholder 3"/>
          <p:cNvSpPr>
            <a:spLocks noGrp="1"/>
          </p:cNvSpPr>
          <p:nvPr>
            <p:ph type="sldNum" sz="quarter" idx="12"/>
          </p:nvPr>
        </p:nvSpPr>
        <p:spPr/>
        <p:txBody>
          <a:bodyPr/>
          <a:lstStyle/>
          <a:p>
            <a:fld id="{B5A21F20-46E0-4659-9239-38EA3765B70C}" type="slidenum">
              <a:rPr lang="en-GB" smtClean="0"/>
              <a:t>13</a:t>
            </a:fld>
            <a:endParaRPr lang="en-GB"/>
          </a:p>
        </p:txBody>
      </p:sp>
    </p:spTree>
    <p:extLst>
      <p:ext uri="{BB962C8B-B14F-4D97-AF65-F5344CB8AC3E}">
        <p14:creationId xmlns:p14="http://schemas.microsoft.com/office/powerpoint/2010/main" val="26880195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2208</TotalTime>
  <Words>2214</Words>
  <Application>Microsoft Office PowerPoint</Application>
  <PresentationFormat>Widescreen</PresentationFormat>
  <Paragraphs>110</Paragraphs>
  <Slides>13</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Bodoni MT</vt:lpstr>
      <vt:lpstr>Calibri</vt:lpstr>
      <vt:lpstr>Calibri Light</vt:lpstr>
      <vt:lpstr>Wingdings</vt:lpstr>
      <vt:lpstr>Office Theme</vt:lpstr>
      <vt:lpstr>Challenges Encountered by Correctional Administrators in Providing Treatment for Inmates with Intellectual Disabilities and how to Prepare them for Release.   </vt:lpstr>
      <vt:lpstr>Introduction</vt:lpstr>
      <vt:lpstr>Statistics </vt:lpstr>
      <vt:lpstr>Problems Encountered by Inmates with ID</vt:lpstr>
      <vt:lpstr>Challenges Encountered by Correctional Administrators in Providing Treatment</vt:lpstr>
      <vt:lpstr>Another Challenge: Screening for intellectual disabilities</vt:lpstr>
      <vt:lpstr>Disadvantaged Position of Inmates with ID</vt:lpstr>
      <vt:lpstr>PowerPoint Presentation</vt:lpstr>
      <vt:lpstr>Preparation for release and post-release support</vt:lpstr>
      <vt:lpstr>Housing &amp; Employment</vt:lpstr>
      <vt:lpstr>Special Education</vt:lpstr>
      <vt:lpstr>Conclusion</vt:lpstr>
      <vt:lpstr>Recommendation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&amp; Criminal Justice</dc:title>
  <dc:creator>Admin</dc:creator>
  <cp:lastModifiedBy>Admin</cp:lastModifiedBy>
  <cp:revision>157</cp:revision>
  <dcterms:created xsi:type="dcterms:W3CDTF">2020-03-02T10:30:23Z</dcterms:created>
  <dcterms:modified xsi:type="dcterms:W3CDTF">2020-03-04T12:20:28Z</dcterms:modified>
</cp:coreProperties>
</file>